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3"/>
  </p:notesMasterIdLst>
  <p:sldIdLst>
    <p:sldId id="256" r:id="rId2"/>
    <p:sldId id="302" r:id="rId3"/>
    <p:sldId id="286" r:id="rId4"/>
    <p:sldId id="257" r:id="rId5"/>
    <p:sldId id="287" r:id="rId6"/>
    <p:sldId id="288" r:id="rId7"/>
    <p:sldId id="289" r:id="rId8"/>
    <p:sldId id="290" r:id="rId9"/>
    <p:sldId id="291" r:id="rId10"/>
    <p:sldId id="292" r:id="rId11"/>
    <p:sldId id="258" r:id="rId12"/>
    <p:sldId id="259" r:id="rId13"/>
    <p:sldId id="260" r:id="rId14"/>
    <p:sldId id="262" r:id="rId15"/>
    <p:sldId id="263" r:id="rId16"/>
    <p:sldId id="264" r:id="rId17"/>
    <p:sldId id="265" r:id="rId18"/>
    <p:sldId id="293" r:id="rId19"/>
    <p:sldId id="294" r:id="rId20"/>
    <p:sldId id="295" r:id="rId21"/>
    <p:sldId id="296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97" r:id="rId34"/>
    <p:sldId id="298" r:id="rId35"/>
    <p:sldId id="299" r:id="rId36"/>
    <p:sldId id="300" r:id="rId37"/>
    <p:sldId id="301" r:id="rId38"/>
    <p:sldId id="306" r:id="rId39"/>
    <p:sldId id="277" r:id="rId40"/>
    <p:sldId id="278" r:id="rId41"/>
    <p:sldId id="279" r:id="rId42"/>
    <p:sldId id="280" r:id="rId43"/>
    <p:sldId id="282" r:id="rId44"/>
    <p:sldId id="283" r:id="rId45"/>
    <p:sldId id="281" r:id="rId46"/>
    <p:sldId id="284" r:id="rId47"/>
    <p:sldId id="285" r:id="rId48"/>
    <p:sldId id="303" r:id="rId49"/>
    <p:sldId id="304" r:id="rId50"/>
    <p:sldId id="307" r:id="rId51"/>
    <p:sldId id="305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CEB18-DFCA-4EE3-B3B9-DD2B7CE384A3}" type="datetimeFigureOut">
              <a:rPr lang="en-US" smtClean="0"/>
              <a:t>5/15/2013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03380-123B-45DF-928C-C7318E033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02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539E5-556C-401E-AE12-CD83B7CB0F8F}" type="datetime1">
              <a:rPr lang="en-US" smtClean="0"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26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2B56C-5D06-47A2-9A68-0527CA729E88}" type="datetime1">
              <a:rPr lang="en-US" smtClean="0"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5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7A4A-4BAA-49B0-B675-775D62D67458}" type="datetime1">
              <a:rPr lang="en-US" smtClean="0"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79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F9DB-A579-4CC7-8406-0762317711E7}" type="datetime1">
              <a:rPr lang="en-US" smtClean="0"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83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5739-FAF3-41A6-AD95-D9AB0113ADCA}" type="datetime1">
              <a:rPr lang="en-US" smtClean="0"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24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6AAC7-835E-4957-839F-4C38BBEB4F37}" type="datetime1">
              <a:rPr lang="en-US" smtClean="0"/>
              <a:t>5/15/2013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03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2A001-8D08-4776-B22E-6ED53E15B0FE}" type="datetime1">
              <a:rPr lang="en-US" smtClean="0"/>
              <a:t>5/15/2013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99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5E04-7EA7-45EC-A290-1D0D26C5B5A4}" type="datetime1">
              <a:rPr lang="en-US" smtClean="0"/>
              <a:t>5/15/2013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66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0B1D-CED7-4AA6-9115-5EDF1123DB17}" type="datetime1">
              <a:rPr lang="en-US" smtClean="0"/>
              <a:t>5/15/2013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17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FF83-D486-4E71-B644-149B39B76319}" type="datetime1">
              <a:rPr lang="en-US" smtClean="0"/>
              <a:t>5/15/2013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42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9E78-171D-4ACD-9C1F-A534E3CDEB92}" type="datetime1">
              <a:rPr lang="en-US" smtClean="0"/>
              <a:t>5/15/2013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08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356F3-38B3-4983-8CB3-9414BECC4A18}" type="datetime1">
              <a:rPr lang="en-US" smtClean="0"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9C33A-F6F5-4C2D-B842-BDA20AFD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3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e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Environmental Impact Assessment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EIA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1020" y="3643313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594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Description of </a:t>
            </a:r>
            <a:r>
              <a:rPr lang="en-US" dirty="0">
                <a:solidFill>
                  <a:schemeClr val="tx2"/>
                </a:solidFill>
              </a:rPr>
              <a:t>a</a:t>
            </a:r>
            <a:r>
              <a:rPr lang="en-US" dirty="0" smtClean="0">
                <a:solidFill>
                  <a:schemeClr val="tx2"/>
                </a:solidFill>
              </a:rPr>
              <a:t> Project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just"/>
            <a:r>
              <a:rPr lang="en-US" b="1" dirty="0">
                <a:solidFill>
                  <a:schemeClr val="tx2"/>
                </a:solidFill>
              </a:rPr>
              <a:t>Type </a:t>
            </a:r>
            <a:r>
              <a:rPr lang="en-US" dirty="0">
                <a:solidFill>
                  <a:schemeClr val="tx2"/>
                </a:solidFill>
              </a:rPr>
              <a:t>of </a:t>
            </a:r>
            <a:r>
              <a:rPr lang="en-US" dirty="0" smtClean="0">
                <a:solidFill>
                  <a:schemeClr val="tx2"/>
                </a:solidFill>
              </a:rPr>
              <a:t>project</a:t>
            </a:r>
          </a:p>
          <a:p>
            <a:pPr algn="just"/>
            <a:endParaRPr lang="en-US" dirty="0">
              <a:solidFill>
                <a:schemeClr val="tx2"/>
              </a:solidFill>
            </a:endParaRPr>
          </a:p>
          <a:p>
            <a:pPr algn="just"/>
            <a:r>
              <a:rPr lang="en-US" b="1" dirty="0" smtClean="0">
                <a:solidFill>
                  <a:schemeClr val="tx2"/>
                </a:solidFill>
              </a:rPr>
              <a:t>Need </a:t>
            </a:r>
            <a:r>
              <a:rPr lang="en-US" dirty="0">
                <a:solidFill>
                  <a:schemeClr val="tx2"/>
                </a:solidFill>
              </a:rPr>
              <a:t>for </a:t>
            </a:r>
            <a:r>
              <a:rPr lang="en-US" dirty="0" smtClean="0">
                <a:solidFill>
                  <a:schemeClr val="tx2"/>
                </a:solidFill>
              </a:rPr>
              <a:t>project</a:t>
            </a:r>
          </a:p>
          <a:p>
            <a:pPr algn="just"/>
            <a:endParaRPr lang="en-US" dirty="0">
              <a:solidFill>
                <a:schemeClr val="tx2"/>
              </a:solidFill>
            </a:endParaRPr>
          </a:p>
          <a:p>
            <a:pPr algn="just"/>
            <a:r>
              <a:rPr lang="en-US" b="1" dirty="0" smtClean="0">
                <a:solidFill>
                  <a:schemeClr val="tx2"/>
                </a:solidFill>
              </a:rPr>
              <a:t>Location </a:t>
            </a:r>
            <a:r>
              <a:rPr lang="en-US" dirty="0">
                <a:solidFill>
                  <a:schemeClr val="tx2"/>
                </a:solidFill>
              </a:rPr>
              <a:t>(use maps showing general location, specific location, </a:t>
            </a:r>
            <a:r>
              <a:rPr lang="en-US" dirty="0" smtClean="0">
                <a:solidFill>
                  <a:schemeClr val="tx2"/>
                </a:solidFill>
              </a:rPr>
              <a:t>project boundary </a:t>
            </a:r>
            <a:r>
              <a:rPr lang="en-US" dirty="0">
                <a:solidFill>
                  <a:schemeClr val="tx2"/>
                </a:solidFill>
              </a:rPr>
              <a:t>and project site layout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</a:p>
          <a:p>
            <a:pPr algn="just"/>
            <a:endParaRPr lang="en-US" dirty="0">
              <a:solidFill>
                <a:schemeClr val="tx2"/>
              </a:solidFill>
            </a:endParaRPr>
          </a:p>
          <a:p>
            <a:pPr algn="just"/>
            <a:r>
              <a:rPr lang="en-US" b="1" dirty="0" smtClean="0">
                <a:solidFill>
                  <a:schemeClr val="tx2"/>
                </a:solidFill>
              </a:rPr>
              <a:t>Size </a:t>
            </a:r>
            <a:r>
              <a:rPr lang="en-US" b="1" dirty="0">
                <a:solidFill>
                  <a:schemeClr val="tx2"/>
                </a:solidFill>
              </a:rPr>
              <a:t>or magnitude </a:t>
            </a:r>
            <a:r>
              <a:rPr lang="en-US" dirty="0">
                <a:solidFill>
                  <a:schemeClr val="tx2"/>
                </a:solidFill>
              </a:rPr>
              <a:t>of operation including any associated </a:t>
            </a:r>
            <a:r>
              <a:rPr lang="en-US" dirty="0" smtClean="0">
                <a:solidFill>
                  <a:schemeClr val="tx2"/>
                </a:solidFill>
              </a:rPr>
              <a:t>activities required </a:t>
            </a:r>
            <a:r>
              <a:rPr lang="en-US" dirty="0">
                <a:solidFill>
                  <a:schemeClr val="tx2"/>
                </a:solidFill>
              </a:rPr>
              <a:t>by or for the </a:t>
            </a:r>
            <a:r>
              <a:rPr lang="en-US" dirty="0" smtClean="0">
                <a:solidFill>
                  <a:schemeClr val="tx2"/>
                </a:solidFill>
              </a:rPr>
              <a:t>project</a:t>
            </a:r>
          </a:p>
          <a:p>
            <a:pPr algn="just"/>
            <a:endParaRPr lang="en-US" dirty="0">
              <a:solidFill>
                <a:schemeClr val="tx2"/>
              </a:solidFill>
            </a:endParaRP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Proposed </a:t>
            </a:r>
            <a:r>
              <a:rPr lang="en-US" b="1" dirty="0">
                <a:solidFill>
                  <a:schemeClr val="tx2"/>
                </a:solidFill>
              </a:rPr>
              <a:t>schedule </a:t>
            </a:r>
            <a:r>
              <a:rPr lang="en-US" dirty="0">
                <a:solidFill>
                  <a:schemeClr val="tx2"/>
                </a:solidFill>
              </a:rPr>
              <a:t>for approval and </a:t>
            </a:r>
            <a:r>
              <a:rPr lang="en-US" dirty="0" smtClean="0">
                <a:solidFill>
                  <a:schemeClr val="tx2"/>
                </a:solidFill>
              </a:rPr>
              <a:t>implementation</a:t>
            </a:r>
          </a:p>
          <a:p>
            <a:pPr algn="just"/>
            <a:endParaRPr lang="en-US" dirty="0">
              <a:solidFill>
                <a:schemeClr val="tx2"/>
              </a:solidFill>
            </a:endParaRP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Description </a:t>
            </a:r>
            <a:r>
              <a:rPr lang="en-US" dirty="0">
                <a:solidFill>
                  <a:schemeClr val="tx2"/>
                </a:solidFill>
              </a:rPr>
              <a:t>of the project including </a:t>
            </a:r>
            <a:r>
              <a:rPr lang="en-US" b="1" dirty="0">
                <a:solidFill>
                  <a:schemeClr val="tx2"/>
                </a:solidFill>
              </a:rPr>
              <a:t>drawings </a:t>
            </a:r>
            <a:r>
              <a:rPr lang="en-US" dirty="0">
                <a:solidFill>
                  <a:schemeClr val="tx2"/>
                </a:solidFill>
              </a:rPr>
              <a:t>showing project </a:t>
            </a:r>
            <a:r>
              <a:rPr lang="en-US" b="1" dirty="0">
                <a:solidFill>
                  <a:schemeClr val="tx2"/>
                </a:solidFill>
              </a:rPr>
              <a:t>layout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b="1" dirty="0" smtClean="0">
                <a:solidFill>
                  <a:schemeClr val="tx2"/>
                </a:solidFill>
              </a:rPr>
              <a:t>components </a:t>
            </a:r>
            <a:r>
              <a:rPr lang="en-US" dirty="0">
                <a:solidFill>
                  <a:schemeClr val="tx2"/>
                </a:solidFill>
              </a:rPr>
              <a:t>of project, etc. This information should be of the same </a:t>
            </a:r>
            <a:r>
              <a:rPr lang="en-US" dirty="0" smtClean="0">
                <a:solidFill>
                  <a:schemeClr val="tx2"/>
                </a:solidFill>
              </a:rPr>
              <a:t>type and </a:t>
            </a:r>
            <a:r>
              <a:rPr lang="en-US" dirty="0">
                <a:solidFill>
                  <a:schemeClr val="tx2"/>
                </a:solidFill>
              </a:rPr>
              <a:t>extent as is included in </a:t>
            </a:r>
            <a:r>
              <a:rPr lang="en-US" b="1" dirty="0">
                <a:solidFill>
                  <a:schemeClr val="tx2"/>
                </a:solidFill>
              </a:rPr>
              <a:t>feasibility reports </a:t>
            </a:r>
            <a:r>
              <a:rPr lang="en-US" dirty="0">
                <a:solidFill>
                  <a:schemeClr val="tx2"/>
                </a:solidFill>
              </a:rPr>
              <a:t>for proposed projects, </a:t>
            </a:r>
            <a:r>
              <a:rPr lang="en-US" dirty="0" smtClean="0">
                <a:solidFill>
                  <a:schemeClr val="tx2"/>
                </a:solidFill>
              </a:rPr>
              <a:t>in order </a:t>
            </a:r>
            <a:r>
              <a:rPr lang="en-US" dirty="0">
                <a:solidFill>
                  <a:schemeClr val="tx2"/>
                </a:solidFill>
              </a:rPr>
              <a:t>to give a clear picture of the project and its operations.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443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78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EIA processes in sequences of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53000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 smtClean="0">
                <a:solidFill>
                  <a:schemeClr val="tx2"/>
                </a:solidFill>
              </a:rPr>
              <a:t>Project Screening</a:t>
            </a:r>
          </a:p>
          <a:p>
            <a:r>
              <a:rPr lang="en-US" sz="3100" dirty="0" smtClean="0">
                <a:solidFill>
                  <a:schemeClr val="tx2"/>
                </a:solidFill>
              </a:rPr>
              <a:t>Scoping</a:t>
            </a:r>
          </a:p>
          <a:p>
            <a:r>
              <a:rPr lang="en-US" sz="3100" dirty="0" smtClean="0">
                <a:solidFill>
                  <a:schemeClr val="tx2"/>
                </a:solidFill>
              </a:rPr>
              <a:t>Baseline Data Collection</a:t>
            </a:r>
          </a:p>
          <a:p>
            <a:r>
              <a:rPr lang="en-US" sz="3100" dirty="0" smtClean="0">
                <a:solidFill>
                  <a:schemeClr val="tx2"/>
                </a:solidFill>
              </a:rPr>
              <a:t>Identification of Environmental Impacts</a:t>
            </a:r>
          </a:p>
          <a:p>
            <a:r>
              <a:rPr lang="en-US" sz="3100" dirty="0" smtClean="0">
                <a:solidFill>
                  <a:schemeClr val="tx2"/>
                </a:solidFill>
              </a:rPr>
              <a:t>Impact Prediction Comparison of Alternatives</a:t>
            </a:r>
          </a:p>
          <a:p>
            <a:r>
              <a:rPr lang="en-US" sz="3100" dirty="0" smtClean="0">
                <a:solidFill>
                  <a:schemeClr val="tx2"/>
                </a:solidFill>
              </a:rPr>
              <a:t>Comparison of Alternatives</a:t>
            </a:r>
          </a:p>
          <a:p>
            <a:r>
              <a:rPr lang="en-US" sz="3100" dirty="0" smtClean="0">
                <a:solidFill>
                  <a:schemeClr val="tx2"/>
                </a:solidFill>
              </a:rPr>
              <a:t>Mitigation Measures</a:t>
            </a:r>
          </a:p>
          <a:p>
            <a:r>
              <a:rPr lang="en-US" sz="3100" dirty="0" smtClean="0">
                <a:solidFill>
                  <a:schemeClr val="tx2"/>
                </a:solidFill>
              </a:rPr>
              <a:t>Public Consultation and Participation</a:t>
            </a:r>
          </a:p>
          <a:p>
            <a:r>
              <a:rPr lang="en-US" sz="3100" dirty="0" smtClean="0">
                <a:solidFill>
                  <a:schemeClr val="tx2"/>
                </a:solidFill>
              </a:rPr>
              <a:t>Environmental Monitoring</a:t>
            </a:r>
          </a:p>
          <a:p>
            <a:r>
              <a:rPr lang="en-US" sz="3100" dirty="0" smtClean="0">
                <a:solidFill>
                  <a:schemeClr val="tx2"/>
                </a:solidFill>
              </a:rPr>
              <a:t>Environmental Auditing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 descr="D:\Public Health Engineering (PHE)\Pictures\EIA\EIA comoplete pi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4495800" cy="519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850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Screening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en-US" dirty="0">
                <a:solidFill>
                  <a:schemeClr val="tx2"/>
                </a:solidFill>
              </a:rPr>
              <a:t>important to establish mechanisms by identifying projects which requires EIA, and this process of selection of project is referred to as "</a:t>
            </a:r>
            <a:r>
              <a:rPr lang="en-US" dirty="0" smtClean="0">
                <a:solidFill>
                  <a:schemeClr val="tx2"/>
                </a:solidFill>
              </a:rPr>
              <a:t>Screening“</a:t>
            </a:r>
          </a:p>
          <a:p>
            <a:pPr algn="just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074" name="Picture 2" descr="D:\Public Health Engineering (PHE)\Pictures\EIA\Screen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4652554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827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Project Scoping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267200" cy="4525963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tx2"/>
                </a:solidFill>
              </a:rPr>
              <a:t>Scoping is to determine what should be the coverage or scope of the EIA study for a project proposal as having potentially significant </a:t>
            </a:r>
            <a:r>
              <a:rPr lang="en-US" dirty="0" smtClean="0">
                <a:solidFill>
                  <a:schemeClr val="tx2"/>
                </a:solidFill>
              </a:rPr>
              <a:t>environmental </a:t>
            </a:r>
            <a:r>
              <a:rPr lang="en-US" dirty="0">
                <a:solidFill>
                  <a:schemeClr val="tx2"/>
                </a:solidFill>
              </a:rPr>
              <a:t>impacts.</a:t>
            </a:r>
          </a:p>
        </p:txBody>
      </p:sp>
      <p:pic>
        <p:nvPicPr>
          <p:cNvPr id="4098" name="Picture 2" descr="D:\Public Health Engineering (PHE)\Pictures\EIA\Scop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28800"/>
            <a:ext cx="3886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220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Baseline Data </a:t>
            </a:r>
            <a:r>
              <a:rPr lang="en-US" dirty="0" smtClean="0">
                <a:solidFill>
                  <a:schemeClr val="tx2"/>
                </a:solidFill>
              </a:rPr>
              <a:t>Collection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en-US" dirty="0">
                <a:solidFill>
                  <a:schemeClr val="tx2"/>
                </a:solidFill>
              </a:rPr>
              <a:t>Baseline information is important reference point for conducting EIA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The term "baseline" refers to the collection of background information on the biophysical, social and economic settings proposed project area.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Baseline data are collected for two main purposes</a:t>
            </a:r>
            <a:r>
              <a:rPr lang="en-US" dirty="0" smtClean="0">
                <a:solidFill>
                  <a:schemeClr val="tx2"/>
                </a:solidFill>
              </a:rPr>
              <a:t>: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to provide a description of the status and trends of environmental factors (e.g., air pollutant concentrations) against which predicted changes can be compared and evaluated in terms of importance, and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to provide a means of detecting actual change by monitoring once a project has been initiated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36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1741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Identification of Environmental </a:t>
            </a:r>
            <a:r>
              <a:rPr lang="en-US" dirty="0" smtClean="0">
                <a:solidFill>
                  <a:schemeClr val="tx2"/>
                </a:solidFill>
              </a:rPr>
              <a:t>Impacts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>
                <a:solidFill>
                  <a:schemeClr val="tx2"/>
                </a:solidFill>
              </a:rPr>
              <a:t>Biological and </a:t>
            </a:r>
            <a:r>
              <a:rPr lang="en-US" dirty="0" err="1">
                <a:solidFill>
                  <a:schemeClr val="tx2"/>
                </a:solidFill>
              </a:rPr>
              <a:t>Physio</a:t>
            </a:r>
            <a:r>
              <a:rPr lang="en-US" dirty="0">
                <a:solidFill>
                  <a:schemeClr val="tx2"/>
                </a:solidFill>
              </a:rPr>
              <a:t>-chemical </a:t>
            </a:r>
            <a:r>
              <a:rPr lang="en-US" dirty="0" smtClean="0">
                <a:solidFill>
                  <a:schemeClr val="tx2"/>
                </a:solidFill>
              </a:rPr>
              <a:t>Impacts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Social </a:t>
            </a:r>
            <a:r>
              <a:rPr lang="en-US" dirty="0" smtClean="0">
                <a:solidFill>
                  <a:schemeClr val="tx2"/>
                </a:solidFill>
              </a:rPr>
              <a:t>Impact</a:t>
            </a:r>
          </a:p>
          <a:p>
            <a:pPr algn="just"/>
            <a:r>
              <a:rPr lang="en-US" sz="2000" dirty="0">
                <a:solidFill>
                  <a:schemeClr val="tx2"/>
                </a:solidFill>
              </a:rPr>
              <a:t>demographic </a:t>
            </a:r>
            <a:r>
              <a:rPr lang="en-US" sz="2000" dirty="0" smtClean="0">
                <a:solidFill>
                  <a:schemeClr val="tx2"/>
                </a:solidFill>
              </a:rPr>
              <a:t>impacts, </a:t>
            </a:r>
            <a:r>
              <a:rPr lang="en-US" sz="2000" dirty="0">
                <a:solidFill>
                  <a:schemeClr val="tx2"/>
                </a:solidFill>
              </a:rPr>
              <a:t>socio-economic </a:t>
            </a:r>
            <a:r>
              <a:rPr lang="en-US" sz="2000" dirty="0" smtClean="0">
                <a:solidFill>
                  <a:schemeClr val="tx2"/>
                </a:solidFill>
              </a:rPr>
              <a:t>impacts, institutional impacts, </a:t>
            </a:r>
            <a:r>
              <a:rPr lang="en-US" sz="2000" dirty="0">
                <a:solidFill>
                  <a:schemeClr val="tx2"/>
                </a:solidFill>
              </a:rPr>
              <a:t>gender </a:t>
            </a:r>
            <a:r>
              <a:rPr lang="en-US" sz="2000" dirty="0" smtClean="0">
                <a:solidFill>
                  <a:schemeClr val="tx2"/>
                </a:solidFill>
              </a:rPr>
              <a:t>impact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Cultural </a:t>
            </a:r>
            <a:r>
              <a:rPr lang="en-US" dirty="0" smtClean="0">
                <a:solidFill>
                  <a:schemeClr val="tx2"/>
                </a:solidFill>
              </a:rPr>
              <a:t>Impacts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Health </a:t>
            </a:r>
            <a:r>
              <a:rPr lang="en-US" dirty="0" smtClean="0">
                <a:solidFill>
                  <a:schemeClr val="tx2"/>
                </a:solidFill>
              </a:rPr>
              <a:t>Impact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Economic </a:t>
            </a:r>
            <a:r>
              <a:rPr lang="en-US" dirty="0" smtClean="0">
                <a:solidFill>
                  <a:schemeClr val="tx2"/>
                </a:solidFill>
              </a:rPr>
              <a:t>Impact</a:t>
            </a:r>
          </a:p>
          <a:p>
            <a:pPr algn="just"/>
            <a:r>
              <a:rPr lang="en-US" sz="2000" dirty="0" smtClean="0">
                <a:solidFill>
                  <a:schemeClr val="tx2"/>
                </a:solidFill>
              </a:rPr>
              <a:t>labor </a:t>
            </a:r>
            <a:r>
              <a:rPr lang="en-US" sz="2000" dirty="0">
                <a:solidFill>
                  <a:schemeClr val="tx2"/>
                </a:solidFill>
              </a:rPr>
              <a:t>force </a:t>
            </a:r>
            <a:r>
              <a:rPr lang="en-US" sz="2000" dirty="0" smtClean="0">
                <a:solidFill>
                  <a:schemeClr val="tx2"/>
                </a:solidFill>
              </a:rPr>
              <a:t>requirements, </a:t>
            </a:r>
            <a:r>
              <a:rPr lang="en-US" sz="2000" dirty="0">
                <a:solidFill>
                  <a:schemeClr val="tx2"/>
                </a:solidFill>
              </a:rPr>
              <a:t>size of </a:t>
            </a:r>
            <a:r>
              <a:rPr lang="en-US" sz="2000" dirty="0" smtClean="0">
                <a:solidFill>
                  <a:schemeClr val="tx2"/>
                </a:solidFill>
              </a:rPr>
              <a:t>investment, </a:t>
            </a:r>
            <a:r>
              <a:rPr lang="en-US" sz="2000" dirty="0">
                <a:solidFill>
                  <a:schemeClr val="tx2"/>
                </a:solidFill>
              </a:rPr>
              <a:t>likely demographic changes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075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3545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Impact Prediction Comparison of </a:t>
            </a:r>
            <a:r>
              <a:rPr lang="en-US" dirty="0" smtClean="0">
                <a:solidFill>
                  <a:schemeClr val="tx2"/>
                </a:solidFill>
              </a:rPr>
              <a:t>Alternatives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4038600" cy="4068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Considerations </a:t>
            </a:r>
            <a:r>
              <a:rPr lang="en-US" dirty="0">
                <a:solidFill>
                  <a:schemeClr val="tx2"/>
                </a:solidFill>
              </a:rPr>
              <a:t>for Impact </a:t>
            </a:r>
            <a:r>
              <a:rPr lang="en-US" dirty="0" smtClean="0">
                <a:solidFill>
                  <a:schemeClr val="tx2"/>
                </a:solidFill>
              </a:rPr>
              <a:t>Prediction</a:t>
            </a:r>
          </a:p>
          <a:p>
            <a:r>
              <a:rPr lang="en-US" dirty="0">
                <a:solidFill>
                  <a:schemeClr val="tx2"/>
                </a:solidFill>
              </a:rPr>
              <a:t>Magnitude of </a:t>
            </a:r>
            <a:r>
              <a:rPr lang="en-US" dirty="0" smtClean="0">
                <a:solidFill>
                  <a:schemeClr val="tx2"/>
                </a:solidFill>
              </a:rPr>
              <a:t>Impact</a:t>
            </a:r>
          </a:p>
          <a:p>
            <a:r>
              <a:rPr lang="en-US" dirty="0">
                <a:solidFill>
                  <a:schemeClr val="tx2"/>
                </a:solidFill>
              </a:rPr>
              <a:t>Extent of </a:t>
            </a:r>
            <a:r>
              <a:rPr lang="en-US" dirty="0" smtClean="0">
                <a:solidFill>
                  <a:schemeClr val="tx2"/>
                </a:solidFill>
              </a:rPr>
              <a:t>Impact</a:t>
            </a:r>
          </a:p>
          <a:p>
            <a:r>
              <a:rPr lang="en-US" dirty="0">
                <a:solidFill>
                  <a:schemeClr val="tx2"/>
                </a:solidFill>
              </a:rPr>
              <a:t>Duration of </a:t>
            </a:r>
            <a:r>
              <a:rPr lang="en-US" dirty="0" smtClean="0">
                <a:solidFill>
                  <a:schemeClr val="tx2"/>
                </a:solidFill>
              </a:rPr>
              <a:t>Impact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Uncertainty in Impact </a:t>
            </a:r>
            <a:r>
              <a:rPr lang="en-US" dirty="0" smtClean="0">
                <a:solidFill>
                  <a:schemeClr val="tx2"/>
                </a:solidFill>
              </a:rPr>
              <a:t>Prediction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497533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874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Comparison of Alternatives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en-US" dirty="0">
                <a:solidFill>
                  <a:schemeClr val="tx2"/>
                </a:solidFill>
              </a:rPr>
              <a:t>Qualitative </a:t>
            </a:r>
            <a:r>
              <a:rPr lang="en-US" dirty="0" smtClean="0">
                <a:solidFill>
                  <a:schemeClr val="tx2"/>
                </a:solidFill>
              </a:rPr>
              <a:t>approach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Quantitative </a:t>
            </a:r>
            <a:r>
              <a:rPr lang="en-US" dirty="0" smtClean="0">
                <a:solidFill>
                  <a:schemeClr val="tx2"/>
                </a:solidFill>
              </a:rPr>
              <a:t>approach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Ranking, rating or scaling </a:t>
            </a:r>
            <a:r>
              <a:rPr lang="en-US" dirty="0" smtClean="0">
                <a:solidFill>
                  <a:schemeClr val="tx2"/>
                </a:solidFill>
              </a:rPr>
              <a:t>approach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Weighting </a:t>
            </a:r>
            <a:r>
              <a:rPr lang="en-US" dirty="0" smtClean="0">
                <a:solidFill>
                  <a:schemeClr val="tx2"/>
                </a:solidFill>
              </a:rPr>
              <a:t>approach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Weighting-ranking/rating/scaling approach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51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ANALYSIS OF ALTERNATIVES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No Project Option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Location/Alignment </a:t>
            </a:r>
            <a:r>
              <a:rPr lang="en-US" dirty="0">
                <a:solidFill>
                  <a:schemeClr val="tx2"/>
                </a:solidFill>
              </a:rPr>
              <a:t>Alternatives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Process/Design </a:t>
            </a:r>
            <a:r>
              <a:rPr lang="en-US" dirty="0">
                <a:solidFill>
                  <a:schemeClr val="tx2"/>
                </a:solidFill>
              </a:rPr>
              <a:t>Alternatives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Demand/Activity </a:t>
            </a:r>
            <a:r>
              <a:rPr lang="en-US" dirty="0">
                <a:solidFill>
                  <a:schemeClr val="tx2"/>
                </a:solidFill>
              </a:rPr>
              <a:t>Alternatives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Scheduling </a:t>
            </a:r>
            <a:r>
              <a:rPr lang="en-US" dirty="0">
                <a:solidFill>
                  <a:schemeClr val="tx2"/>
                </a:solidFill>
              </a:rPr>
              <a:t>Alternatives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Input </a:t>
            </a:r>
            <a:r>
              <a:rPr lang="en-US" dirty="0">
                <a:solidFill>
                  <a:schemeClr val="tx2"/>
                </a:solidFill>
              </a:rPr>
              <a:t>Alternatives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841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Lahore Sports City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4648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1752600"/>
            <a:ext cx="4495801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19</a:t>
            </a:fld>
            <a:endParaRPr lang="en-US"/>
          </a:p>
        </p:txBody>
      </p:sp>
      <p:pic>
        <p:nvPicPr>
          <p:cNvPr id="10" name="Picture 9" descr="E:\Sajeela Ghaffar\project docs 250709\new lin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344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Thought of the Day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The Living in the Moment Concept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42" name="Picture 2" descr="D:\Public Health Engineering (PHE)\Pictures\Do not dwell in the past do not dream of the future concentrate the mind on the present mo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1676399"/>
            <a:ext cx="4524375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 descr="E:\Sajeela Ghaffar\project docs 250709\new lin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6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Lahore Sports City</a:t>
            </a: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(Site Screening Criteria)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Accessibility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Land use </a:t>
            </a:r>
            <a:r>
              <a:rPr lang="en-US" dirty="0">
                <a:solidFill>
                  <a:schemeClr val="tx2"/>
                </a:solidFill>
              </a:rPr>
              <a:t>and Land availability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Aesthetics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Water </a:t>
            </a:r>
            <a:r>
              <a:rPr lang="en-US" dirty="0">
                <a:solidFill>
                  <a:schemeClr val="tx2"/>
                </a:solidFill>
              </a:rPr>
              <a:t>Availability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Potential </a:t>
            </a:r>
            <a:r>
              <a:rPr lang="en-US" dirty="0">
                <a:solidFill>
                  <a:schemeClr val="tx2"/>
                </a:solidFill>
              </a:rPr>
              <a:t>of Infrastructure Development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Environmental </a:t>
            </a:r>
            <a:r>
              <a:rPr lang="en-US" dirty="0">
                <a:solidFill>
                  <a:schemeClr val="tx2"/>
                </a:solidFill>
              </a:rPr>
              <a:t>and Social Issues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3405" y="1462087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958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Site Options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399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 descr="E:\Sajeela Ghaffar\project docs 250709\new lin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082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194" y="1741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Key elements for assessing impact significance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Ecological</a:t>
            </a:r>
          </a:p>
          <a:p>
            <a:pPr algn="just"/>
            <a:r>
              <a:rPr lang="en-US" sz="2000" dirty="0">
                <a:solidFill>
                  <a:schemeClr val="tx2"/>
                </a:solidFill>
              </a:rPr>
              <a:t>effects on plant and animal </a:t>
            </a:r>
            <a:r>
              <a:rPr lang="en-US" sz="2000" dirty="0" smtClean="0">
                <a:solidFill>
                  <a:schemeClr val="tx2"/>
                </a:solidFill>
              </a:rPr>
              <a:t>habitat</a:t>
            </a:r>
          </a:p>
          <a:p>
            <a:pPr algn="just"/>
            <a:r>
              <a:rPr lang="en-US" sz="2000" dirty="0" smtClean="0">
                <a:solidFill>
                  <a:schemeClr val="tx2"/>
                </a:solidFill>
              </a:rPr>
              <a:t>rare </a:t>
            </a:r>
            <a:r>
              <a:rPr lang="en-US" sz="2000" dirty="0">
                <a:solidFill>
                  <a:schemeClr val="tx2"/>
                </a:solidFill>
              </a:rPr>
              <a:t>and endangered </a:t>
            </a:r>
            <a:r>
              <a:rPr lang="en-US" sz="2000" dirty="0" smtClean="0">
                <a:solidFill>
                  <a:schemeClr val="tx2"/>
                </a:solidFill>
              </a:rPr>
              <a:t>species</a:t>
            </a:r>
            <a:endParaRPr lang="en-US" sz="2000" dirty="0">
              <a:solidFill>
                <a:schemeClr val="tx2"/>
              </a:solidFill>
            </a:endParaRPr>
          </a:p>
          <a:p>
            <a:pPr algn="just"/>
            <a:r>
              <a:rPr lang="en-US" sz="2000" dirty="0" smtClean="0">
                <a:solidFill>
                  <a:schemeClr val="tx2"/>
                </a:solidFill>
              </a:rPr>
              <a:t>ecosystem </a:t>
            </a:r>
            <a:r>
              <a:rPr lang="en-US" sz="2000" dirty="0">
                <a:solidFill>
                  <a:schemeClr val="tx2"/>
                </a:solidFill>
              </a:rPr>
              <a:t>resilience, sensitivity, bio-diversity and carrying </a:t>
            </a:r>
            <a:r>
              <a:rPr lang="en-US" sz="2000" dirty="0" smtClean="0">
                <a:solidFill>
                  <a:schemeClr val="tx2"/>
                </a:solidFill>
              </a:rPr>
              <a:t>capacity</a:t>
            </a:r>
          </a:p>
          <a:p>
            <a:pPr algn="just"/>
            <a:r>
              <a:rPr lang="en-US" sz="2000" dirty="0" smtClean="0">
                <a:solidFill>
                  <a:schemeClr val="tx2"/>
                </a:solidFill>
              </a:rPr>
              <a:t>viability </a:t>
            </a:r>
            <a:r>
              <a:rPr lang="en-US" sz="2000" dirty="0">
                <a:solidFill>
                  <a:schemeClr val="tx2"/>
                </a:solidFill>
              </a:rPr>
              <a:t>of local species populations</a:t>
            </a:r>
          </a:p>
          <a:p>
            <a:pPr algn="just"/>
            <a:endParaRPr lang="en-US" sz="2000" dirty="0" smtClean="0">
              <a:solidFill>
                <a:schemeClr val="tx2"/>
              </a:solidFill>
            </a:endParaRPr>
          </a:p>
          <a:p>
            <a:pPr algn="just"/>
            <a:r>
              <a:rPr lang="en-US" dirty="0">
                <a:solidFill>
                  <a:schemeClr val="tx2"/>
                </a:solidFill>
              </a:rPr>
              <a:t>Environmental Standards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Social </a:t>
            </a:r>
            <a:r>
              <a:rPr lang="en-US" dirty="0">
                <a:solidFill>
                  <a:schemeClr val="tx2"/>
                </a:solidFill>
              </a:rPr>
              <a:t>and </a:t>
            </a:r>
            <a:r>
              <a:rPr lang="en-US" dirty="0" smtClean="0">
                <a:solidFill>
                  <a:schemeClr val="tx2"/>
                </a:solidFill>
              </a:rPr>
              <a:t>Economical</a:t>
            </a:r>
          </a:p>
          <a:p>
            <a:pPr algn="just"/>
            <a:r>
              <a:rPr lang="en-US" sz="2000" dirty="0">
                <a:solidFill>
                  <a:schemeClr val="tx2"/>
                </a:solidFill>
              </a:rPr>
              <a:t>effects on human health and </a:t>
            </a:r>
            <a:r>
              <a:rPr lang="en-US" sz="2000" dirty="0" smtClean="0">
                <a:solidFill>
                  <a:schemeClr val="tx2"/>
                </a:solidFill>
              </a:rPr>
              <a:t>safety</a:t>
            </a:r>
            <a:endParaRPr lang="en-US" sz="2000" dirty="0">
              <a:solidFill>
                <a:schemeClr val="tx2"/>
              </a:solidFill>
            </a:endParaRPr>
          </a:p>
          <a:p>
            <a:pPr algn="just"/>
            <a:r>
              <a:rPr lang="en-US" sz="2000" dirty="0">
                <a:solidFill>
                  <a:schemeClr val="tx2"/>
                </a:solidFill>
              </a:rPr>
              <a:t>potential loss of species with current or potential value, or commercially available production (farmland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  <a:p>
            <a:pPr algn="just"/>
            <a:r>
              <a:rPr lang="en-US" sz="2000" dirty="0">
                <a:solidFill>
                  <a:schemeClr val="tx2"/>
                </a:solidFill>
              </a:rPr>
              <a:t>recreational or aesthetic </a:t>
            </a:r>
            <a:r>
              <a:rPr lang="en-US" sz="2000" dirty="0" smtClean="0">
                <a:solidFill>
                  <a:schemeClr val="tx2"/>
                </a:solidFill>
              </a:rPr>
              <a:t>value</a:t>
            </a:r>
            <a:endParaRPr lang="en-US" sz="2000" dirty="0">
              <a:solidFill>
                <a:schemeClr val="tx2"/>
              </a:solidFill>
            </a:endParaRPr>
          </a:p>
          <a:p>
            <a:pPr algn="just"/>
            <a:r>
              <a:rPr lang="en-US" sz="2000" dirty="0">
                <a:solidFill>
                  <a:schemeClr val="tx2"/>
                </a:solidFill>
              </a:rPr>
              <a:t>demands on public resources such as social </a:t>
            </a:r>
            <a:r>
              <a:rPr lang="en-US" sz="2000" dirty="0" smtClean="0">
                <a:solidFill>
                  <a:schemeClr val="tx2"/>
                </a:solidFill>
              </a:rPr>
              <a:t>service</a:t>
            </a:r>
            <a:endParaRPr lang="en-US" sz="2000" dirty="0">
              <a:solidFill>
                <a:schemeClr val="tx2"/>
              </a:solidFill>
            </a:endParaRPr>
          </a:p>
          <a:p>
            <a:pPr algn="just"/>
            <a:r>
              <a:rPr lang="en-US" sz="2000" dirty="0">
                <a:solidFill>
                  <a:schemeClr val="tx2"/>
                </a:solidFill>
              </a:rPr>
              <a:t>demands on transportation and other </a:t>
            </a:r>
            <a:r>
              <a:rPr lang="en-US" sz="2000" dirty="0" smtClean="0">
                <a:solidFill>
                  <a:schemeClr val="tx2"/>
                </a:solidFill>
              </a:rPr>
              <a:t>infrastructures</a:t>
            </a:r>
            <a:endParaRPr lang="en-US" sz="2000" dirty="0">
              <a:solidFill>
                <a:schemeClr val="tx2"/>
              </a:solidFill>
            </a:endParaRPr>
          </a:p>
          <a:p>
            <a:pPr algn="just"/>
            <a:r>
              <a:rPr lang="en-US" sz="2000" dirty="0">
                <a:solidFill>
                  <a:schemeClr val="tx2"/>
                </a:solidFill>
              </a:rPr>
              <a:t>demographic effects</a:t>
            </a:r>
          </a:p>
          <a:p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298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Mitigation </a:t>
            </a:r>
            <a:r>
              <a:rPr lang="en-US" dirty="0" smtClean="0">
                <a:solidFill>
                  <a:schemeClr val="tx2"/>
                </a:solidFill>
              </a:rPr>
              <a:t>Measures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>
                <a:solidFill>
                  <a:schemeClr val="tx2"/>
                </a:solidFill>
              </a:rPr>
              <a:t>recommended actions to reduce, avoid or offset the potential adverse environmental consequences of development </a:t>
            </a:r>
            <a:r>
              <a:rPr lang="en-US" dirty="0" smtClean="0">
                <a:solidFill>
                  <a:schemeClr val="tx2"/>
                </a:solidFill>
              </a:rPr>
              <a:t>activities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maximize </a:t>
            </a:r>
            <a:r>
              <a:rPr lang="en-US" dirty="0">
                <a:solidFill>
                  <a:schemeClr val="tx2"/>
                </a:solidFill>
              </a:rPr>
              <a:t>project </a:t>
            </a:r>
            <a:r>
              <a:rPr lang="en-US" dirty="0" smtClean="0">
                <a:solidFill>
                  <a:schemeClr val="tx2"/>
                </a:solidFill>
              </a:rPr>
              <a:t>benefits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minimize </a:t>
            </a:r>
            <a:r>
              <a:rPr lang="en-US" dirty="0">
                <a:solidFill>
                  <a:schemeClr val="tx2"/>
                </a:solidFill>
              </a:rPr>
              <a:t>undesirable impacts</a:t>
            </a:r>
          </a:p>
        </p:txBody>
      </p:sp>
      <p:pic>
        <p:nvPicPr>
          <p:cNvPr id="5122" name="Picture 2" descr="D:\Public Health Engineering (PHE)\Pictures\EIA\Mitig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20" y="1600200"/>
            <a:ext cx="457358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Environment &amp; Energy\Fish Survival\Pics\fish pas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267200"/>
            <a:ext cx="1384663" cy="1680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:\Environment &amp; Energy\Fish Survival\Pics\fish pass 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80264"/>
            <a:ext cx="1519646" cy="1680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Environment &amp; Energy\Fish Survival\Pics\fish pass 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424" y="4280264"/>
            <a:ext cx="1670976" cy="169327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23</a:t>
            </a:fld>
            <a:endParaRPr lang="en-US"/>
          </a:p>
        </p:txBody>
      </p:sp>
      <p:pic>
        <p:nvPicPr>
          <p:cNvPr id="10" name="Picture 9" descr="E:\Sajeela Ghaffar\project docs 250709\new line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842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Mitigation Measures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>
                <a:solidFill>
                  <a:schemeClr val="tx2"/>
                </a:solidFill>
              </a:rPr>
              <a:t>Mitigation measures requires </a:t>
            </a:r>
            <a:r>
              <a:rPr lang="en-US" dirty="0" smtClean="0">
                <a:solidFill>
                  <a:schemeClr val="tx2"/>
                </a:solidFill>
              </a:rPr>
              <a:t>funding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Mitigation measures should be integrated in the project </a:t>
            </a:r>
            <a:r>
              <a:rPr lang="en-US" dirty="0" smtClean="0">
                <a:solidFill>
                  <a:schemeClr val="tx2"/>
                </a:solidFill>
              </a:rPr>
              <a:t>design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Mitigation </a:t>
            </a:r>
            <a:r>
              <a:rPr lang="en-US" dirty="0">
                <a:solidFill>
                  <a:schemeClr val="tx2"/>
                </a:solidFill>
              </a:rPr>
              <a:t>measures is not limited to one point in the EIA </a:t>
            </a:r>
            <a:r>
              <a:rPr lang="en-US" dirty="0" smtClean="0">
                <a:solidFill>
                  <a:schemeClr val="tx2"/>
                </a:solidFill>
              </a:rPr>
              <a:t>process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Link between mitigation and monitoring</a:t>
            </a:r>
          </a:p>
        </p:txBody>
      </p:sp>
      <p:pic>
        <p:nvPicPr>
          <p:cNvPr id="5" name="Picture 3" descr="D:\Public Health Engineering (PHE)\Pictures\EIA\Mitigati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77" y="2590801"/>
            <a:ext cx="454527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041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Public Consultation and </a:t>
            </a:r>
            <a:r>
              <a:rPr lang="en-US" dirty="0" smtClean="0">
                <a:solidFill>
                  <a:schemeClr val="tx2"/>
                </a:solidFill>
              </a:rPr>
              <a:t>Participation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Local </a:t>
            </a:r>
            <a:r>
              <a:rPr lang="en-US" dirty="0" smtClean="0">
                <a:solidFill>
                  <a:schemeClr val="tx2"/>
                </a:solidFill>
              </a:rPr>
              <a:t>people</a:t>
            </a:r>
          </a:p>
          <a:p>
            <a:r>
              <a:rPr lang="en-US" dirty="0">
                <a:solidFill>
                  <a:schemeClr val="tx2"/>
                </a:solidFill>
              </a:rPr>
              <a:t>Project </a:t>
            </a:r>
            <a:r>
              <a:rPr lang="en-US" dirty="0" smtClean="0">
                <a:solidFill>
                  <a:schemeClr val="tx2"/>
                </a:solidFill>
              </a:rPr>
              <a:t>beneficiaries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NGOs</a:t>
            </a:r>
          </a:p>
          <a:p>
            <a:r>
              <a:rPr lang="en-US" dirty="0">
                <a:solidFill>
                  <a:schemeClr val="tx2"/>
                </a:solidFill>
              </a:rPr>
              <a:t>Voluntary </a:t>
            </a:r>
            <a:r>
              <a:rPr lang="en-US" dirty="0" smtClean="0">
                <a:solidFill>
                  <a:schemeClr val="tx2"/>
                </a:solidFill>
              </a:rPr>
              <a:t>organizations</a:t>
            </a:r>
          </a:p>
          <a:p>
            <a:r>
              <a:rPr lang="en-US" dirty="0">
                <a:solidFill>
                  <a:schemeClr val="tx2"/>
                </a:solidFill>
              </a:rPr>
              <a:t>Private </a:t>
            </a:r>
            <a:r>
              <a:rPr lang="en-US" dirty="0" smtClean="0">
                <a:solidFill>
                  <a:schemeClr val="tx2"/>
                </a:solidFill>
              </a:rPr>
              <a:t>sector</a:t>
            </a:r>
          </a:p>
          <a:p>
            <a:r>
              <a:rPr lang="en-US" dirty="0">
                <a:solidFill>
                  <a:schemeClr val="tx2"/>
                </a:solidFill>
              </a:rPr>
              <a:t>National/local </a:t>
            </a:r>
            <a:r>
              <a:rPr lang="en-US" dirty="0" smtClean="0">
                <a:solidFill>
                  <a:schemeClr val="tx2"/>
                </a:solidFill>
              </a:rPr>
              <a:t>governments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Scientist/experts</a:t>
            </a:r>
          </a:p>
          <a:p>
            <a:r>
              <a:rPr lang="en-US" dirty="0">
                <a:solidFill>
                  <a:schemeClr val="tx2"/>
                </a:solidFill>
              </a:rPr>
              <a:t>Private sector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754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Methods for stakeholder involvement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en-US" dirty="0">
                <a:solidFill>
                  <a:schemeClr val="tx2"/>
                </a:solidFill>
              </a:rPr>
              <a:t>Public </a:t>
            </a:r>
            <a:r>
              <a:rPr lang="en-US" dirty="0" smtClean="0">
                <a:solidFill>
                  <a:schemeClr val="tx2"/>
                </a:solidFill>
              </a:rPr>
              <a:t>meetings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Advisory </a:t>
            </a:r>
            <a:r>
              <a:rPr lang="en-US" dirty="0" smtClean="0">
                <a:solidFill>
                  <a:schemeClr val="tx2"/>
                </a:solidFill>
              </a:rPr>
              <a:t>panels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Public information </a:t>
            </a:r>
            <a:r>
              <a:rPr lang="en-US" dirty="0" smtClean="0">
                <a:solidFill>
                  <a:schemeClr val="tx2"/>
                </a:solidFill>
              </a:rPr>
              <a:t>centers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Interviews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Questionnaires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Participatory Appraisal techniques</a:t>
            </a:r>
            <a:endParaRPr lang="en-US" dirty="0" smtClean="0">
              <a:solidFill>
                <a:schemeClr val="tx2"/>
              </a:solidFill>
            </a:endParaRPr>
          </a:p>
          <a:p>
            <a:pPr marL="0" indent="0" algn="just"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49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Environmental </a:t>
            </a:r>
            <a:r>
              <a:rPr lang="en-US" dirty="0" smtClean="0">
                <a:solidFill>
                  <a:schemeClr val="tx2"/>
                </a:solidFill>
              </a:rPr>
              <a:t>Monitoring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en-US" dirty="0">
                <a:solidFill>
                  <a:schemeClr val="tx2"/>
                </a:solidFill>
              </a:rPr>
              <a:t>an activity undertaken to provide specific information on the characteristics and functions of environmental and social variables in space and </a:t>
            </a:r>
            <a:r>
              <a:rPr lang="en-US" dirty="0" smtClean="0">
                <a:solidFill>
                  <a:schemeClr val="tx2"/>
                </a:solidFill>
              </a:rPr>
              <a:t>time</a:t>
            </a:r>
          </a:p>
          <a:p>
            <a:pPr algn="just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n-US" dirty="0">
                <a:solidFill>
                  <a:schemeClr val="tx2"/>
                </a:solidFill>
              </a:rPr>
              <a:t>Environmental monitoring is therefore one of the most important components of an </a:t>
            </a:r>
            <a:r>
              <a:rPr lang="en-US" dirty="0" smtClean="0">
                <a:solidFill>
                  <a:schemeClr val="tx2"/>
                </a:solidFill>
              </a:rPr>
              <a:t>EIA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ensuring that impacts do not exceed the legal </a:t>
            </a:r>
            <a:r>
              <a:rPr lang="en-US" dirty="0" smtClean="0">
                <a:solidFill>
                  <a:schemeClr val="tx2"/>
                </a:solidFill>
              </a:rPr>
              <a:t>standards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checking </a:t>
            </a:r>
            <a:r>
              <a:rPr lang="en-US" dirty="0">
                <a:solidFill>
                  <a:schemeClr val="tx2"/>
                </a:solidFill>
              </a:rPr>
              <a:t>the implementation of mitigation measures in the manner described in the EIA </a:t>
            </a:r>
            <a:r>
              <a:rPr lang="en-US" dirty="0" smtClean="0">
                <a:solidFill>
                  <a:schemeClr val="tx2"/>
                </a:solidFill>
              </a:rPr>
              <a:t>report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providing </a:t>
            </a:r>
            <a:r>
              <a:rPr lang="en-US" dirty="0">
                <a:solidFill>
                  <a:schemeClr val="tx2"/>
                </a:solidFill>
              </a:rPr>
              <a:t>early warning of potential environmental damages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415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Principles </a:t>
            </a:r>
            <a:r>
              <a:rPr lang="en-US" dirty="0" smtClean="0">
                <a:solidFill>
                  <a:schemeClr val="tx2"/>
                </a:solidFill>
              </a:rPr>
              <a:t>of Monitoring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en-US" b="1" dirty="0">
                <a:solidFill>
                  <a:schemeClr val="tx2"/>
                </a:solidFill>
              </a:rPr>
              <a:t>Determine the indicators </a:t>
            </a:r>
            <a:r>
              <a:rPr lang="en-US" dirty="0" smtClean="0">
                <a:solidFill>
                  <a:schemeClr val="tx2"/>
                </a:solidFill>
              </a:rPr>
              <a:t>to be used in monitoring activities</a:t>
            </a:r>
          </a:p>
          <a:p>
            <a:pPr algn="just"/>
            <a:r>
              <a:rPr lang="en-US" b="1" dirty="0">
                <a:solidFill>
                  <a:schemeClr val="tx2"/>
                </a:solidFill>
              </a:rPr>
              <a:t>C</a:t>
            </a:r>
            <a:r>
              <a:rPr lang="en-US" b="1" dirty="0" smtClean="0">
                <a:solidFill>
                  <a:schemeClr val="tx2"/>
                </a:solidFill>
              </a:rPr>
              <a:t>ollection </a:t>
            </a:r>
            <a:r>
              <a:rPr lang="en-US" b="1" dirty="0">
                <a:solidFill>
                  <a:schemeClr val="tx2"/>
                </a:solidFill>
              </a:rPr>
              <a:t>of </a:t>
            </a:r>
            <a:r>
              <a:rPr lang="en-US" dirty="0" smtClean="0">
                <a:solidFill>
                  <a:schemeClr val="tx2"/>
                </a:solidFill>
              </a:rPr>
              <a:t>meaningful and relevant </a:t>
            </a:r>
            <a:r>
              <a:rPr lang="en-US" b="1" dirty="0" smtClean="0">
                <a:solidFill>
                  <a:schemeClr val="tx2"/>
                </a:solidFill>
              </a:rPr>
              <a:t>information</a:t>
            </a:r>
          </a:p>
          <a:p>
            <a:pPr algn="just"/>
            <a:r>
              <a:rPr lang="en-US" b="1" dirty="0" smtClean="0">
                <a:solidFill>
                  <a:schemeClr val="tx2"/>
                </a:solidFill>
              </a:rPr>
              <a:t>Application of </a:t>
            </a:r>
            <a:r>
              <a:rPr lang="en-US" dirty="0" smtClean="0">
                <a:solidFill>
                  <a:schemeClr val="tx2"/>
                </a:solidFill>
              </a:rPr>
              <a:t>measurable </a:t>
            </a:r>
            <a:r>
              <a:rPr lang="en-US" b="1" dirty="0">
                <a:solidFill>
                  <a:schemeClr val="tx2"/>
                </a:solidFill>
              </a:rPr>
              <a:t>criteria </a:t>
            </a:r>
            <a:r>
              <a:rPr lang="en-US" dirty="0" smtClean="0">
                <a:solidFill>
                  <a:schemeClr val="tx2"/>
                </a:solidFill>
              </a:rPr>
              <a:t>in relation to chosen indicators</a:t>
            </a:r>
          </a:p>
          <a:p>
            <a:pPr algn="just"/>
            <a:r>
              <a:rPr lang="en-US" b="1" dirty="0" smtClean="0">
                <a:solidFill>
                  <a:schemeClr val="tx2"/>
                </a:solidFill>
              </a:rPr>
              <a:t>Reviewing</a:t>
            </a:r>
            <a:r>
              <a:rPr lang="en-US" b="1" dirty="0">
                <a:solidFill>
                  <a:schemeClr val="tx2"/>
                </a:solidFill>
              </a:rPr>
              <a:t> </a:t>
            </a:r>
            <a:r>
              <a:rPr lang="en-US" dirty="0" smtClean="0">
                <a:solidFill>
                  <a:schemeClr val="tx2"/>
                </a:solidFill>
              </a:rPr>
              <a:t>objective </a:t>
            </a:r>
            <a:r>
              <a:rPr lang="en-US" b="1" dirty="0">
                <a:solidFill>
                  <a:schemeClr val="tx2"/>
                </a:solidFill>
              </a:rPr>
              <a:t>judgments </a:t>
            </a:r>
            <a:r>
              <a:rPr lang="en-US" b="1" dirty="0" smtClean="0">
                <a:solidFill>
                  <a:schemeClr val="tx2"/>
                </a:solidFill>
              </a:rPr>
              <a:t>  </a:t>
            </a:r>
            <a:r>
              <a:rPr lang="en-US" dirty="0" smtClean="0">
                <a:solidFill>
                  <a:schemeClr val="tx2"/>
                </a:solidFill>
              </a:rPr>
              <a:t>on the information collected</a:t>
            </a:r>
          </a:p>
          <a:p>
            <a:pPr algn="just"/>
            <a:r>
              <a:rPr lang="en-US" b="1" dirty="0" smtClean="0">
                <a:solidFill>
                  <a:schemeClr val="tx2"/>
                </a:solidFill>
              </a:rPr>
              <a:t>Draw</a:t>
            </a:r>
            <a:r>
              <a:rPr lang="en-US" b="1" dirty="0">
                <a:solidFill>
                  <a:schemeClr val="tx2"/>
                </a:solidFill>
              </a:rPr>
              <a:t> </a:t>
            </a:r>
            <a:r>
              <a:rPr lang="en-US" dirty="0" smtClean="0">
                <a:solidFill>
                  <a:schemeClr val="tx2"/>
                </a:solidFill>
              </a:rPr>
              <a:t>tangible </a:t>
            </a:r>
            <a:r>
              <a:rPr lang="en-US" b="1" dirty="0">
                <a:solidFill>
                  <a:schemeClr val="tx2"/>
                </a:solidFill>
              </a:rPr>
              <a:t>conclusions </a:t>
            </a:r>
            <a:r>
              <a:rPr lang="en-US" dirty="0" smtClean="0">
                <a:solidFill>
                  <a:schemeClr val="tx2"/>
                </a:solidFill>
              </a:rPr>
              <a:t>based on the processing of information</a:t>
            </a:r>
          </a:p>
          <a:p>
            <a:pPr algn="just"/>
            <a:r>
              <a:rPr lang="en-US" b="1" dirty="0" smtClean="0">
                <a:solidFill>
                  <a:schemeClr val="tx2"/>
                </a:solidFill>
              </a:rPr>
              <a:t>Making</a:t>
            </a:r>
            <a:r>
              <a:rPr lang="en-US" b="1" dirty="0">
                <a:solidFill>
                  <a:schemeClr val="tx2"/>
                </a:solidFill>
              </a:rPr>
              <a:t> </a:t>
            </a:r>
            <a:r>
              <a:rPr lang="en-US" dirty="0" smtClean="0">
                <a:solidFill>
                  <a:schemeClr val="tx2"/>
                </a:solidFill>
              </a:rPr>
              <a:t>rational </a:t>
            </a:r>
            <a:r>
              <a:rPr lang="en-US" b="1" dirty="0">
                <a:solidFill>
                  <a:schemeClr val="tx2"/>
                </a:solidFill>
              </a:rPr>
              <a:t>decision </a:t>
            </a:r>
            <a:r>
              <a:rPr lang="en-US" dirty="0" smtClean="0">
                <a:solidFill>
                  <a:schemeClr val="tx2"/>
                </a:solidFill>
              </a:rPr>
              <a:t>based on the conclusion drawn</a:t>
            </a:r>
          </a:p>
          <a:p>
            <a:pPr algn="just"/>
            <a:r>
              <a:rPr lang="en-US" b="1" dirty="0" smtClean="0">
                <a:solidFill>
                  <a:schemeClr val="tx2"/>
                </a:solidFill>
              </a:rPr>
              <a:t>Recommendation</a:t>
            </a:r>
            <a:r>
              <a:rPr lang="en-US" b="1" dirty="0">
                <a:solidFill>
                  <a:schemeClr val="tx2"/>
                </a:solidFill>
              </a:rPr>
              <a:t> </a:t>
            </a:r>
            <a:r>
              <a:rPr lang="en-US" dirty="0" smtClean="0">
                <a:solidFill>
                  <a:schemeClr val="tx2"/>
                </a:solidFill>
              </a:rPr>
              <a:t>of improved mitigation measures to be undertaken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953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Types of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Baseline </a:t>
            </a:r>
            <a:r>
              <a:rPr lang="en-US" dirty="0" smtClean="0">
                <a:solidFill>
                  <a:schemeClr val="tx2"/>
                </a:solidFill>
              </a:rPr>
              <a:t>Monitoring</a:t>
            </a:r>
          </a:p>
          <a:p>
            <a:r>
              <a:rPr lang="en-US" sz="2000" dirty="0">
                <a:solidFill>
                  <a:schemeClr val="tx2"/>
                </a:solidFill>
              </a:rPr>
              <a:t>pre-audit </a:t>
            </a:r>
            <a:r>
              <a:rPr lang="en-US" sz="2000" dirty="0" smtClean="0">
                <a:solidFill>
                  <a:schemeClr val="tx2"/>
                </a:solidFill>
              </a:rPr>
              <a:t>study</a:t>
            </a:r>
          </a:p>
          <a:p>
            <a:r>
              <a:rPr lang="en-US" dirty="0">
                <a:solidFill>
                  <a:schemeClr val="tx2"/>
                </a:solidFill>
              </a:rPr>
              <a:t>Impact </a:t>
            </a:r>
            <a:r>
              <a:rPr lang="en-US" dirty="0" smtClean="0">
                <a:solidFill>
                  <a:schemeClr val="tx2"/>
                </a:solidFill>
              </a:rPr>
              <a:t>Monitoring</a:t>
            </a:r>
          </a:p>
          <a:p>
            <a:r>
              <a:rPr lang="en-US" dirty="0">
                <a:solidFill>
                  <a:schemeClr val="tx2"/>
                </a:solidFill>
              </a:rPr>
              <a:t>Compliance Monitoring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850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DOMAINS OF ENVIRONMENT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Physical</a:t>
            </a: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			• </a:t>
            </a:r>
            <a:r>
              <a:rPr lang="en-US" dirty="0">
                <a:solidFill>
                  <a:schemeClr val="tx2"/>
                </a:solidFill>
              </a:rPr>
              <a:t>Air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			• </a:t>
            </a:r>
            <a:r>
              <a:rPr lang="en-US" dirty="0">
                <a:solidFill>
                  <a:schemeClr val="tx2"/>
                </a:solidFill>
              </a:rPr>
              <a:t>Water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			• </a:t>
            </a:r>
            <a:r>
              <a:rPr lang="en-US" dirty="0">
                <a:solidFill>
                  <a:schemeClr val="tx2"/>
                </a:solidFill>
              </a:rPr>
              <a:t>Land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Ecological </a:t>
            </a:r>
            <a:endParaRPr lang="en-US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			• </a:t>
            </a:r>
            <a:r>
              <a:rPr lang="en-US" dirty="0">
                <a:solidFill>
                  <a:schemeClr val="tx2"/>
                </a:solidFill>
              </a:rPr>
              <a:t>Flora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			• </a:t>
            </a:r>
            <a:r>
              <a:rPr lang="en-US" dirty="0">
                <a:solidFill>
                  <a:schemeClr val="tx2"/>
                </a:solidFill>
              </a:rPr>
              <a:t>Fauna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Socio-economic </a:t>
            </a:r>
            <a:endParaRPr lang="en-US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			• </a:t>
            </a:r>
            <a:r>
              <a:rPr lang="en-US" dirty="0">
                <a:solidFill>
                  <a:schemeClr val="tx2"/>
                </a:solidFill>
              </a:rPr>
              <a:t>Social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			• </a:t>
            </a:r>
            <a:r>
              <a:rPr lang="en-US" dirty="0">
                <a:solidFill>
                  <a:schemeClr val="tx2"/>
                </a:solidFill>
              </a:rPr>
              <a:t>Economic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			• </a:t>
            </a:r>
            <a:r>
              <a:rPr lang="en-US" dirty="0">
                <a:solidFill>
                  <a:schemeClr val="tx2"/>
                </a:solidFill>
              </a:rPr>
              <a:t>Cultural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485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Environmental </a:t>
            </a:r>
            <a:r>
              <a:rPr lang="en-US" dirty="0" smtClean="0">
                <a:solidFill>
                  <a:schemeClr val="tx2"/>
                </a:solidFill>
              </a:rPr>
              <a:t>Auditing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n-US" dirty="0">
                <a:solidFill>
                  <a:schemeClr val="tx2"/>
                </a:solidFill>
              </a:rPr>
              <a:t>an audit assess the actual environmental </a:t>
            </a:r>
            <a:r>
              <a:rPr lang="en-US" dirty="0" smtClean="0">
                <a:solidFill>
                  <a:schemeClr val="tx2"/>
                </a:solidFill>
              </a:rPr>
              <a:t>impact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the </a:t>
            </a:r>
            <a:r>
              <a:rPr lang="en-US" dirty="0">
                <a:solidFill>
                  <a:schemeClr val="tx2"/>
                </a:solidFill>
              </a:rPr>
              <a:t>accuracy of </a:t>
            </a:r>
            <a:r>
              <a:rPr lang="en-US" dirty="0" smtClean="0">
                <a:solidFill>
                  <a:schemeClr val="tx2"/>
                </a:solidFill>
              </a:rPr>
              <a:t>prediction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the </a:t>
            </a:r>
            <a:r>
              <a:rPr lang="en-US" dirty="0">
                <a:solidFill>
                  <a:schemeClr val="tx2"/>
                </a:solidFill>
              </a:rPr>
              <a:t>effectiveness of environmental impact </a:t>
            </a:r>
            <a:r>
              <a:rPr lang="en-US" dirty="0" smtClean="0">
                <a:solidFill>
                  <a:schemeClr val="tx2"/>
                </a:solidFill>
              </a:rPr>
              <a:t>mitigation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enhancement measures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the </a:t>
            </a:r>
            <a:r>
              <a:rPr lang="en-US" dirty="0">
                <a:solidFill>
                  <a:schemeClr val="tx2"/>
                </a:solidFill>
              </a:rPr>
              <a:t>functioning of monitoring mechanisms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66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Types of Audit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Decision Point </a:t>
            </a:r>
            <a:r>
              <a:rPr lang="en-US" dirty="0" smtClean="0">
                <a:solidFill>
                  <a:schemeClr val="tx2"/>
                </a:solidFill>
              </a:rPr>
              <a:t>Audit</a:t>
            </a:r>
          </a:p>
          <a:p>
            <a:r>
              <a:rPr lang="en-US" dirty="0">
                <a:solidFill>
                  <a:schemeClr val="tx2"/>
                </a:solidFill>
              </a:rPr>
              <a:t>Implementation </a:t>
            </a:r>
            <a:r>
              <a:rPr lang="en-US" dirty="0" smtClean="0">
                <a:solidFill>
                  <a:schemeClr val="tx2"/>
                </a:solidFill>
              </a:rPr>
              <a:t>Audit</a:t>
            </a:r>
          </a:p>
          <a:p>
            <a:r>
              <a:rPr lang="en-US" dirty="0">
                <a:solidFill>
                  <a:schemeClr val="tx2"/>
                </a:solidFill>
              </a:rPr>
              <a:t>Performance </a:t>
            </a:r>
            <a:r>
              <a:rPr lang="en-US" dirty="0" smtClean="0">
                <a:solidFill>
                  <a:schemeClr val="tx2"/>
                </a:solidFill>
              </a:rPr>
              <a:t>Audit</a:t>
            </a:r>
          </a:p>
          <a:p>
            <a:r>
              <a:rPr lang="en-US" dirty="0">
                <a:solidFill>
                  <a:schemeClr val="tx2"/>
                </a:solidFill>
              </a:rPr>
              <a:t>Project Impact </a:t>
            </a:r>
            <a:r>
              <a:rPr lang="en-US" dirty="0" smtClean="0">
                <a:solidFill>
                  <a:schemeClr val="tx2"/>
                </a:solidFill>
              </a:rPr>
              <a:t>Audit</a:t>
            </a:r>
          </a:p>
          <a:p>
            <a:r>
              <a:rPr lang="en-US" dirty="0">
                <a:solidFill>
                  <a:schemeClr val="tx2"/>
                </a:solidFill>
              </a:rPr>
              <a:t>Predictive Technique </a:t>
            </a:r>
            <a:r>
              <a:rPr lang="en-US" dirty="0" smtClean="0">
                <a:solidFill>
                  <a:schemeClr val="tx2"/>
                </a:solidFill>
              </a:rPr>
              <a:t>Audit</a:t>
            </a:r>
          </a:p>
          <a:p>
            <a:r>
              <a:rPr lang="en-US" dirty="0">
                <a:solidFill>
                  <a:schemeClr val="tx2"/>
                </a:solidFill>
              </a:rPr>
              <a:t>EIA Procedures Audit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813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Environmental Auditing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en-US" dirty="0">
                <a:solidFill>
                  <a:schemeClr val="tx2"/>
                </a:solidFill>
              </a:rPr>
              <a:t>condition of natural/social/economical resources prior to project </a:t>
            </a:r>
            <a:r>
              <a:rPr lang="en-US" dirty="0" smtClean="0">
                <a:solidFill>
                  <a:schemeClr val="tx2"/>
                </a:solidFill>
              </a:rPr>
              <a:t>implementation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mitigation measures </a:t>
            </a:r>
            <a:r>
              <a:rPr lang="en-US" dirty="0" smtClean="0">
                <a:solidFill>
                  <a:schemeClr val="tx2"/>
                </a:solidFill>
              </a:rPr>
              <a:t>implemented are </a:t>
            </a:r>
            <a:r>
              <a:rPr lang="en-US" dirty="0">
                <a:solidFill>
                  <a:schemeClr val="tx2"/>
                </a:solidFill>
              </a:rPr>
              <a:t>effective to control adverse </a:t>
            </a:r>
            <a:r>
              <a:rPr lang="en-US" dirty="0" smtClean="0">
                <a:solidFill>
                  <a:schemeClr val="tx2"/>
                </a:solidFill>
              </a:rPr>
              <a:t>impact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degraded landscape </a:t>
            </a:r>
            <a:r>
              <a:rPr lang="en-US" dirty="0" smtClean="0">
                <a:solidFill>
                  <a:schemeClr val="tx2"/>
                </a:solidFill>
              </a:rPr>
              <a:t>have </a:t>
            </a:r>
            <a:r>
              <a:rPr lang="en-US" dirty="0">
                <a:solidFill>
                  <a:schemeClr val="tx2"/>
                </a:solidFill>
              </a:rPr>
              <a:t>been restored into original </a:t>
            </a:r>
            <a:r>
              <a:rPr lang="en-US" dirty="0" smtClean="0">
                <a:solidFill>
                  <a:schemeClr val="tx2"/>
                </a:solidFill>
              </a:rPr>
              <a:t>condition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effect on the local economy of project implementation</a:t>
            </a:r>
            <a:endParaRPr lang="en-US" dirty="0" smtClean="0">
              <a:solidFill>
                <a:schemeClr val="tx2"/>
              </a:solidFill>
            </a:endParaRPr>
          </a:p>
          <a:p>
            <a:pPr algn="just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317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Public Hearing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4495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063" y="5410200"/>
            <a:ext cx="4221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tx2"/>
                </a:solidFill>
              </a:rPr>
              <a:t>Public Hearing of Environmental Impact Assessment of 225 MW </a:t>
            </a:r>
            <a:r>
              <a:rPr lang="en-US" dirty="0" smtClean="0">
                <a:solidFill>
                  <a:schemeClr val="tx2"/>
                </a:solidFill>
              </a:rPr>
              <a:t>Thermal Power </a:t>
            </a:r>
            <a:r>
              <a:rPr lang="en-US" dirty="0">
                <a:solidFill>
                  <a:schemeClr val="tx2"/>
                </a:solidFill>
              </a:rPr>
              <a:t>RFO Fired Power Plant Near </a:t>
            </a:r>
            <a:r>
              <a:rPr lang="en-US" dirty="0" err="1">
                <a:solidFill>
                  <a:schemeClr val="tx2"/>
                </a:solidFill>
              </a:rPr>
              <a:t>Sheikhupura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4648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00600" y="5502533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Public Hearing of Zero Point Interchange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33</a:t>
            </a:fld>
            <a:endParaRPr lang="en-US"/>
          </a:p>
        </p:txBody>
      </p:sp>
      <p:pic>
        <p:nvPicPr>
          <p:cNvPr id="12" name="Picture 11" descr="E:\Sajeela Ghaffar\project docs 250709\new lin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202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Public Hearing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4876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19600" y="55626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Public Hearing of Benazir Bhutto International Airport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267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55626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Public Consultation for </a:t>
            </a:r>
            <a:r>
              <a:rPr lang="en-US" dirty="0" err="1">
                <a:solidFill>
                  <a:schemeClr val="tx2"/>
                </a:solidFill>
              </a:rPr>
              <a:t>Mirani</a:t>
            </a:r>
            <a:r>
              <a:rPr lang="en-US" dirty="0">
                <a:solidFill>
                  <a:schemeClr val="tx2"/>
                </a:solidFill>
              </a:rPr>
              <a:t> Dam Project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34</a:t>
            </a:fld>
            <a:endParaRPr lang="en-US"/>
          </a:p>
        </p:txBody>
      </p:sp>
      <p:pic>
        <p:nvPicPr>
          <p:cNvPr id="9" name="Picture 8" descr="E:\Sajeela Ghaffar\project docs 250709\new lin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466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Transplantation of Trees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2743200" cy="259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0"/>
            <a:ext cx="3200400" cy="259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1"/>
            <a:ext cx="3352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66" y="4114799"/>
            <a:ext cx="4536766" cy="274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14800"/>
            <a:ext cx="4630783" cy="274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35</a:t>
            </a:fld>
            <a:endParaRPr lang="en-US"/>
          </a:p>
        </p:txBody>
      </p:sp>
      <p:pic>
        <p:nvPicPr>
          <p:cNvPr id="10" name="Picture 9" descr="E:\Sajeela Ghaffar\project docs 250709\new line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526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Transplantation </a:t>
            </a:r>
            <a:r>
              <a:rPr lang="en-US" dirty="0" smtClean="0">
                <a:solidFill>
                  <a:schemeClr val="tx2"/>
                </a:solidFill>
              </a:rPr>
              <a:t>of </a:t>
            </a:r>
            <a:r>
              <a:rPr lang="en-US" dirty="0">
                <a:solidFill>
                  <a:schemeClr val="tx2"/>
                </a:solidFill>
              </a:rPr>
              <a:t>Trees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2971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1613262"/>
            <a:ext cx="2895600" cy="52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995" y="1613262"/>
            <a:ext cx="3257005" cy="52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 descr="E:\Sajeela Ghaffar\project docs 250709\new line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676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2"/>
                </a:solidFill>
              </a:rPr>
              <a:t>Mangla</a:t>
            </a:r>
            <a:r>
              <a:rPr lang="en-US" dirty="0" smtClean="0">
                <a:solidFill>
                  <a:schemeClr val="tx2"/>
                </a:solidFill>
              </a:rPr>
              <a:t> Dam Raising Project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4525963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n-US" dirty="0">
                <a:solidFill>
                  <a:schemeClr val="tx2"/>
                </a:solidFill>
              </a:rPr>
              <a:t>A population of about 50,000 persons is being affected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About </a:t>
            </a:r>
            <a:r>
              <a:rPr lang="en-US" dirty="0">
                <a:solidFill>
                  <a:schemeClr val="tx2"/>
                </a:solidFill>
              </a:rPr>
              <a:t>8000 houses and other buildings are being affected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A </a:t>
            </a:r>
            <a:r>
              <a:rPr lang="en-US" dirty="0">
                <a:solidFill>
                  <a:schemeClr val="tx2"/>
                </a:solidFill>
              </a:rPr>
              <a:t>total of 6,388 hectares of land (residential, agriculture and barren</a:t>
            </a:r>
            <a:r>
              <a:rPr lang="en-US" dirty="0" smtClean="0">
                <a:solidFill>
                  <a:schemeClr val="tx2"/>
                </a:solidFill>
              </a:rPr>
              <a:t>) is </a:t>
            </a:r>
            <a:r>
              <a:rPr lang="en-US" dirty="0">
                <a:solidFill>
                  <a:schemeClr val="tx2"/>
                </a:solidFill>
              </a:rPr>
              <a:t>to be acquired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28 </a:t>
            </a:r>
            <a:r>
              <a:rPr lang="en-US" dirty="0">
                <a:solidFill>
                  <a:schemeClr val="tx2"/>
                </a:solidFill>
              </a:rPr>
              <a:t>brick kilns will be </a:t>
            </a:r>
            <a:r>
              <a:rPr lang="en-US" dirty="0" smtClean="0">
                <a:solidFill>
                  <a:schemeClr val="tx2"/>
                </a:solidFill>
              </a:rPr>
              <a:t>abandoned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An unprecedented and very attractive compensation package for </a:t>
            </a:r>
            <a:r>
              <a:rPr lang="en-US" dirty="0" smtClean="0">
                <a:solidFill>
                  <a:schemeClr val="tx2"/>
                </a:solidFill>
              </a:rPr>
              <a:t>the </a:t>
            </a:r>
            <a:r>
              <a:rPr lang="en-US" dirty="0" err="1" smtClean="0">
                <a:solidFill>
                  <a:schemeClr val="tx2"/>
                </a:solidFill>
              </a:rPr>
              <a:t>affectees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has been </a:t>
            </a:r>
            <a:r>
              <a:rPr lang="en-US" dirty="0" smtClean="0">
                <a:solidFill>
                  <a:schemeClr val="tx2"/>
                </a:solidFill>
              </a:rPr>
              <a:t>provided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Pakistan Resettlement Policy is being followed for the </a:t>
            </a:r>
            <a:r>
              <a:rPr lang="en-US" dirty="0" smtClean="0">
                <a:solidFill>
                  <a:schemeClr val="tx2"/>
                </a:solidFill>
              </a:rPr>
              <a:t>resettlement and </a:t>
            </a:r>
            <a:r>
              <a:rPr lang="en-US" dirty="0">
                <a:solidFill>
                  <a:schemeClr val="tx2"/>
                </a:solidFill>
              </a:rPr>
              <a:t>compensation process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4419599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922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EIA Flow Chart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38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28" y="1704974"/>
            <a:ext cx="5572072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E:\Sajeela Ghaffar\project docs 250709\new lin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977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Strategic Environment Assessment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SEA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35052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685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Environmental Impact Assessment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EIA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874837"/>
            <a:ext cx="4038600" cy="42973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WHAT IS EIA</a:t>
            </a:r>
            <a:r>
              <a:rPr lang="en-US" dirty="0" smtClean="0">
                <a:solidFill>
                  <a:schemeClr val="tx2"/>
                </a:solidFill>
              </a:rPr>
              <a:t>?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 algn="just">
              <a:buNone/>
            </a:pPr>
            <a:r>
              <a:rPr lang="en-US" dirty="0" smtClean="0">
                <a:solidFill>
                  <a:schemeClr val="tx2"/>
                </a:solidFill>
              </a:rPr>
              <a:t>An </a:t>
            </a:r>
            <a:r>
              <a:rPr lang="en-US" dirty="0">
                <a:solidFill>
                  <a:schemeClr val="tx2"/>
                </a:solidFill>
              </a:rPr>
              <a:t>important procedure for ensuring that the </a:t>
            </a:r>
            <a:r>
              <a:rPr lang="en-US" b="1" dirty="0">
                <a:solidFill>
                  <a:schemeClr val="tx2"/>
                </a:solidFill>
              </a:rPr>
              <a:t>likely effects </a:t>
            </a:r>
            <a:r>
              <a:rPr lang="en-US" dirty="0">
                <a:solidFill>
                  <a:schemeClr val="tx2"/>
                </a:solidFill>
              </a:rPr>
              <a:t>of </a:t>
            </a:r>
            <a:r>
              <a:rPr lang="en-US" dirty="0" smtClean="0">
                <a:solidFill>
                  <a:schemeClr val="tx2"/>
                </a:solidFill>
              </a:rPr>
              <a:t>new development </a:t>
            </a:r>
            <a:r>
              <a:rPr lang="en-US" dirty="0">
                <a:solidFill>
                  <a:schemeClr val="tx2"/>
                </a:solidFill>
              </a:rPr>
              <a:t>on the environment are fully understood and taken </a:t>
            </a:r>
            <a:r>
              <a:rPr lang="en-US" dirty="0" smtClean="0">
                <a:solidFill>
                  <a:schemeClr val="tx2"/>
                </a:solidFill>
              </a:rPr>
              <a:t>into account </a:t>
            </a:r>
            <a:r>
              <a:rPr lang="en-US" b="1" dirty="0">
                <a:solidFill>
                  <a:schemeClr val="tx2"/>
                </a:solidFill>
              </a:rPr>
              <a:t>before the development </a:t>
            </a:r>
            <a:r>
              <a:rPr lang="en-US" dirty="0">
                <a:solidFill>
                  <a:schemeClr val="tx2"/>
                </a:solidFill>
              </a:rPr>
              <a:t>is allowed to go </a:t>
            </a:r>
            <a:r>
              <a:rPr lang="en-US" dirty="0" smtClean="0">
                <a:solidFill>
                  <a:schemeClr val="tx2"/>
                </a:solidFill>
              </a:rPr>
              <a:t>ahead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6" name="Picture 2" descr="D:\Public Health Engineering (PHE)\Pictures\EIA\EIA Principles and Process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41910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 descr="E:\Sajeela Ghaffar\project docs 250709\new lin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165" y="1416707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881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Strategic Environmental Assessment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SEA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22116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Social Impact Assessment (SIA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</a:p>
          <a:p>
            <a:r>
              <a:rPr lang="en-US" dirty="0">
                <a:solidFill>
                  <a:schemeClr val="tx2"/>
                </a:solidFill>
              </a:rPr>
              <a:t>Cumulative Impact Assessment (CIA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Environmental and Social Impact Assessment (ESIA)</a:t>
            </a:r>
            <a:endParaRPr lang="en-US" dirty="0" smtClean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469" y="2133600"/>
            <a:ext cx="457853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7279" y="1462087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782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552875"/>
              </p:ext>
            </p:extLst>
          </p:nvPr>
        </p:nvGraphicFramePr>
        <p:xfrm>
          <a:off x="0" y="32657"/>
          <a:ext cx="9144000" cy="7098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EIA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SEA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754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Applied to specific and relatively short-term (life-cycle) projects and their specifications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Applied to policies, plans and programs with broad,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long-term strategic perspective</a:t>
                      </a:r>
                    </a:p>
                  </a:txBody>
                  <a:tcPr/>
                </a:tc>
              </a:tr>
              <a:tr h="619585"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Takes place at early stage of project planning once parameters are set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Ideally, takes place at an early stage in strategic planning</a:t>
                      </a:r>
                      <a:endParaRPr lang="en-US" sz="1600" dirty="0"/>
                    </a:p>
                  </a:txBody>
                  <a:tcPr/>
                </a:tc>
              </a:tr>
              <a:tr h="619585"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Considers limited range of project alternatives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Considers a broad range of alternative scenarios</a:t>
                      </a:r>
                      <a:endParaRPr lang="en-US" sz="1600" dirty="0"/>
                    </a:p>
                  </a:txBody>
                  <a:tcPr/>
                </a:tc>
              </a:tr>
              <a:tr h="619585"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Usually prepared and/or funded by the project proponents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Conducted independently of any specific project proponent</a:t>
                      </a:r>
                      <a:endParaRPr lang="en-US" sz="1600" dirty="0"/>
                    </a:p>
                  </a:txBody>
                  <a:tcPr/>
                </a:tc>
              </a:tr>
              <a:tr h="885122"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Focus on obtaining project permission, and rarely with feedback</a:t>
                      </a:r>
                    </a:p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 policy, plan or program  consideration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Focus on decision on policy, plan and program implications</a:t>
                      </a:r>
                    </a:p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 future lower-level decisions</a:t>
                      </a:r>
                      <a:endParaRPr lang="en-US" sz="1600" dirty="0"/>
                    </a:p>
                  </a:txBody>
                  <a:tcPr/>
                </a:tc>
              </a:tr>
              <a:tr h="619585"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Well-defined, linear process with clear beginning and end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Multi-stage, iterative process with feedback loops</a:t>
                      </a:r>
                      <a:endParaRPr lang="en-US" sz="1600" dirty="0"/>
                    </a:p>
                  </a:txBody>
                  <a:tcPr/>
                </a:tc>
              </a:tr>
              <a:tr h="1416195"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Preparation of an EIA document with prescribed format and contents</a:t>
                      </a:r>
                    </a:p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 usually mandatory. This document provides a baseline reference</a:t>
                      </a:r>
                    </a:p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 monitoring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May not be formally documented</a:t>
                      </a:r>
                      <a:endParaRPr lang="en-US" sz="1600" dirty="0"/>
                    </a:p>
                  </a:txBody>
                  <a:tcPr/>
                </a:tc>
              </a:tr>
              <a:tr h="1277408"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Limited review of cumulative impacts, often limited to phases of a specific project. Does not cover regional-scale developments</a:t>
                      </a:r>
                    </a:p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 multiple projects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Inherently incorporates consideration of cumulative impacts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Tools for predicting environmental and socio-economic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2211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 smtClean="0">
                <a:solidFill>
                  <a:schemeClr val="tx2"/>
                </a:solidFill>
              </a:rPr>
              <a:t>Modeling </a:t>
            </a:r>
            <a:r>
              <a:rPr lang="en-US" dirty="0">
                <a:solidFill>
                  <a:schemeClr val="tx2"/>
                </a:solidFill>
              </a:rPr>
              <a:t>or forecasting of direct environmental effects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Matrices </a:t>
            </a:r>
            <a:r>
              <a:rPr lang="en-US" dirty="0">
                <a:solidFill>
                  <a:schemeClr val="tx2"/>
                </a:solidFill>
              </a:rPr>
              <a:t>and network analysis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Participatory </a:t>
            </a:r>
            <a:r>
              <a:rPr lang="en-US" dirty="0">
                <a:solidFill>
                  <a:schemeClr val="tx2"/>
                </a:solidFill>
              </a:rPr>
              <a:t>or consultative techniques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Geographical </a:t>
            </a:r>
            <a:r>
              <a:rPr lang="en-US" dirty="0">
                <a:solidFill>
                  <a:schemeClr val="tx2"/>
                </a:solidFill>
              </a:rPr>
              <a:t>information systems as a tool to </a:t>
            </a:r>
            <a:r>
              <a:rPr lang="en-US" dirty="0" smtClean="0">
                <a:solidFill>
                  <a:schemeClr val="tx2"/>
                </a:solidFill>
              </a:rPr>
              <a:t>analyze, organize </a:t>
            </a:r>
            <a:r>
              <a:rPr lang="en-US" dirty="0">
                <a:solidFill>
                  <a:schemeClr val="tx2"/>
                </a:solidFill>
              </a:rPr>
              <a:t>and </a:t>
            </a:r>
            <a:r>
              <a:rPr lang="en-US" dirty="0" smtClean="0">
                <a:solidFill>
                  <a:schemeClr val="tx2"/>
                </a:solidFill>
              </a:rPr>
              <a:t>present information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462087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392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Tools for </a:t>
            </a:r>
            <a:r>
              <a:rPr lang="en-US" dirty="0" smtClean="0">
                <a:solidFill>
                  <a:schemeClr val="tx2"/>
                </a:solidFill>
              </a:rPr>
              <a:t>analyzing </a:t>
            </a:r>
            <a:r>
              <a:rPr lang="en-US" dirty="0">
                <a:solidFill>
                  <a:schemeClr val="tx2"/>
                </a:solidFill>
              </a:rPr>
              <a:t>and comparing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44963"/>
          </a:xfrm>
        </p:spPr>
        <p:txBody>
          <a:bodyPr/>
          <a:lstStyle/>
          <a:p>
            <a:pPr algn="just"/>
            <a:r>
              <a:rPr lang="it-IT" dirty="0">
                <a:solidFill>
                  <a:schemeClr val="tx2"/>
                </a:solidFill>
              </a:rPr>
              <a:t>Scenario analysis and multi-criteria analysis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Risk </a:t>
            </a:r>
            <a:r>
              <a:rPr lang="en-US" dirty="0">
                <a:solidFill>
                  <a:schemeClr val="tx2"/>
                </a:solidFill>
              </a:rPr>
              <a:t>analysis or assessment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Cost </a:t>
            </a:r>
            <a:r>
              <a:rPr lang="en-US" dirty="0">
                <a:solidFill>
                  <a:schemeClr val="tx2"/>
                </a:solidFill>
              </a:rPr>
              <a:t>benefit analysis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Opinion </a:t>
            </a:r>
            <a:r>
              <a:rPr lang="en-US" dirty="0">
                <a:solidFill>
                  <a:schemeClr val="tx2"/>
                </a:solidFill>
              </a:rPr>
              <a:t>surveys to identify priorities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462087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166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 continuum of SEA application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74676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 descr="E:\Sajeela Ghaffar\project docs 250709\new lin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018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SEA benefits at a glance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Supporting </a:t>
            </a:r>
            <a:r>
              <a:rPr lang="en-US" dirty="0">
                <a:solidFill>
                  <a:schemeClr val="tx2"/>
                </a:solidFill>
              </a:rPr>
              <a:t>the integration of environment and </a:t>
            </a:r>
            <a:r>
              <a:rPr lang="en-US" dirty="0" smtClean="0">
                <a:solidFill>
                  <a:schemeClr val="tx2"/>
                </a:solidFill>
              </a:rPr>
              <a:t>development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Providing </a:t>
            </a:r>
            <a:r>
              <a:rPr lang="en-US" dirty="0">
                <a:solidFill>
                  <a:schemeClr val="tx2"/>
                </a:solidFill>
              </a:rPr>
              <a:t>environmental-based evidence to support informed </a:t>
            </a:r>
            <a:r>
              <a:rPr lang="en-US" dirty="0" smtClean="0">
                <a:solidFill>
                  <a:schemeClr val="tx2"/>
                </a:solidFill>
              </a:rPr>
              <a:t>decisions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Improving </a:t>
            </a:r>
            <a:r>
              <a:rPr lang="en-US" dirty="0">
                <a:solidFill>
                  <a:schemeClr val="tx2"/>
                </a:solidFill>
              </a:rPr>
              <a:t>the identification of new </a:t>
            </a:r>
            <a:r>
              <a:rPr lang="en-US" dirty="0" smtClean="0">
                <a:solidFill>
                  <a:schemeClr val="tx2"/>
                </a:solidFill>
              </a:rPr>
              <a:t>opportunities</a:t>
            </a:r>
            <a:endParaRPr lang="en-US" dirty="0">
              <a:solidFill>
                <a:schemeClr val="tx2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Preventing </a:t>
            </a:r>
            <a:r>
              <a:rPr lang="en-US" dirty="0">
                <a:solidFill>
                  <a:schemeClr val="tx2"/>
                </a:solidFill>
              </a:rPr>
              <a:t>costly </a:t>
            </a:r>
            <a:r>
              <a:rPr lang="en-US" dirty="0" smtClean="0">
                <a:solidFill>
                  <a:schemeClr val="tx2"/>
                </a:solidFill>
              </a:rPr>
              <a:t>mistakes</a:t>
            </a:r>
            <a:endParaRPr lang="en-US" dirty="0">
              <a:solidFill>
                <a:schemeClr val="tx2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Building </a:t>
            </a:r>
            <a:r>
              <a:rPr lang="en-US" dirty="0">
                <a:solidFill>
                  <a:schemeClr val="tx2"/>
                </a:solidFill>
              </a:rPr>
              <a:t>public engagement in decision making for improved </a:t>
            </a:r>
            <a:r>
              <a:rPr lang="en-US" dirty="0" smtClean="0">
                <a:solidFill>
                  <a:schemeClr val="tx2"/>
                </a:solidFill>
              </a:rPr>
              <a:t>governance</a:t>
            </a:r>
            <a:endParaRPr lang="en-US" dirty="0">
              <a:solidFill>
                <a:schemeClr val="tx2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Facilitating </a:t>
            </a:r>
            <a:r>
              <a:rPr lang="en-US" dirty="0" err="1">
                <a:solidFill>
                  <a:schemeClr val="tx2"/>
                </a:solidFill>
              </a:rPr>
              <a:t>transboundary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co-operation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45</a:t>
            </a:fld>
            <a:endParaRPr lang="en-US"/>
          </a:p>
        </p:txBody>
      </p:sp>
      <p:pic>
        <p:nvPicPr>
          <p:cNvPr id="10" name="Picture 9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749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15954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Thermal Power Generation Policy, Pakistan</a:t>
            </a:r>
            <a:r>
              <a:rPr lang="en-US" sz="3600" dirty="0" smtClean="0">
                <a:solidFill>
                  <a:schemeClr val="tx2"/>
                </a:solidFill>
              </a:rPr>
              <a:t>: an </a:t>
            </a:r>
            <a:r>
              <a:rPr lang="en-US" sz="3600" dirty="0">
                <a:solidFill>
                  <a:schemeClr val="tx2"/>
                </a:solidFill>
              </a:rPr>
              <a:t>early SEA would have helped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 algn="just"/>
            <a:r>
              <a:rPr lang="en-US" dirty="0">
                <a:solidFill>
                  <a:schemeClr val="tx2"/>
                </a:solidFill>
              </a:rPr>
              <a:t>In the mid 1990s, </a:t>
            </a:r>
            <a:r>
              <a:rPr lang="en-US" dirty="0" smtClean="0">
                <a:solidFill>
                  <a:schemeClr val="tx2"/>
                </a:solidFill>
              </a:rPr>
              <a:t>rapidly </a:t>
            </a:r>
            <a:r>
              <a:rPr lang="en-US" dirty="0">
                <a:solidFill>
                  <a:schemeClr val="tx2"/>
                </a:solidFill>
              </a:rPr>
              <a:t>expanding industrial </a:t>
            </a:r>
            <a:r>
              <a:rPr lang="en-US" dirty="0" smtClean="0">
                <a:solidFill>
                  <a:schemeClr val="tx2"/>
                </a:solidFill>
              </a:rPr>
              <a:t>activity, increasing population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Pakistan’s </a:t>
            </a:r>
            <a:r>
              <a:rPr lang="en-US" dirty="0">
                <a:solidFill>
                  <a:schemeClr val="tx2"/>
                </a:solidFill>
              </a:rPr>
              <a:t>Government decided to stimulate increased power </a:t>
            </a:r>
            <a:r>
              <a:rPr lang="en-US" dirty="0" smtClean="0">
                <a:solidFill>
                  <a:schemeClr val="tx2"/>
                </a:solidFill>
              </a:rPr>
              <a:t>generation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Independent Power Plants Policy </a:t>
            </a:r>
            <a:r>
              <a:rPr lang="en-US" dirty="0" smtClean="0">
                <a:solidFill>
                  <a:schemeClr val="tx2"/>
                </a:solidFill>
              </a:rPr>
              <a:t>(IPPs) provided </a:t>
            </a:r>
            <a:r>
              <a:rPr lang="en-US" dirty="0">
                <a:solidFill>
                  <a:schemeClr val="tx2"/>
                </a:solidFill>
              </a:rPr>
              <a:t>incentives for investments in thermal </a:t>
            </a:r>
            <a:r>
              <a:rPr lang="en-US" dirty="0" smtClean="0">
                <a:solidFill>
                  <a:schemeClr val="tx2"/>
                </a:solidFill>
              </a:rPr>
              <a:t>power generation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No SEA was made; instead investors had to submit an EIA without </a:t>
            </a:r>
            <a:r>
              <a:rPr lang="en-US" dirty="0" smtClean="0">
                <a:solidFill>
                  <a:schemeClr val="tx2"/>
                </a:solidFill>
              </a:rPr>
              <a:t>considering potential </a:t>
            </a:r>
            <a:r>
              <a:rPr lang="en-US" dirty="0">
                <a:solidFill>
                  <a:schemeClr val="tx2"/>
                </a:solidFill>
              </a:rPr>
              <a:t>cumulative </a:t>
            </a:r>
            <a:r>
              <a:rPr lang="en-US" dirty="0" smtClean="0">
                <a:solidFill>
                  <a:schemeClr val="tx2"/>
                </a:solidFill>
              </a:rPr>
              <a:t>effects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Investors </a:t>
            </a:r>
            <a:r>
              <a:rPr lang="en-US" dirty="0" smtClean="0">
                <a:solidFill>
                  <a:schemeClr val="tx2"/>
                </a:solidFill>
              </a:rPr>
              <a:t>given freedom </a:t>
            </a:r>
            <a:r>
              <a:rPr lang="en-US" dirty="0">
                <a:solidFill>
                  <a:schemeClr val="tx2"/>
                </a:solidFill>
              </a:rPr>
              <a:t>to choose the </a:t>
            </a:r>
            <a:r>
              <a:rPr lang="en-US" dirty="0" smtClean="0">
                <a:solidFill>
                  <a:schemeClr val="tx2"/>
                </a:solidFill>
              </a:rPr>
              <a:t>site, technology </a:t>
            </a:r>
            <a:r>
              <a:rPr lang="en-US" dirty="0">
                <a:solidFill>
                  <a:schemeClr val="tx2"/>
                </a:solidFill>
              </a:rPr>
              <a:t>and the </a:t>
            </a:r>
            <a:r>
              <a:rPr lang="en-US" dirty="0" smtClean="0">
                <a:solidFill>
                  <a:schemeClr val="tx2"/>
                </a:solidFill>
              </a:rPr>
              <a:t>fuel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plants </a:t>
            </a:r>
            <a:r>
              <a:rPr lang="en-US" dirty="0">
                <a:solidFill>
                  <a:schemeClr val="tx2"/>
                </a:solidFill>
              </a:rPr>
              <a:t>were installed with little or no </a:t>
            </a:r>
            <a:r>
              <a:rPr lang="en-US" dirty="0" smtClean="0">
                <a:solidFill>
                  <a:schemeClr val="tx2"/>
                </a:solidFill>
              </a:rPr>
              <a:t>pollution control devices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Leading energy experts and the </a:t>
            </a:r>
            <a:r>
              <a:rPr lang="en-US" dirty="0" smtClean="0">
                <a:solidFill>
                  <a:schemeClr val="tx2"/>
                </a:solidFill>
              </a:rPr>
              <a:t>WAPDA raised </a:t>
            </a:r>
            <a:r>
              <a:rPr lang="en-US" dirty="0">
                <a:solidFill>
                  <a:schemeClr val="tx2"/>
                </a:solidFill>
              </a:rPr>
              <a:t>objections to the policy but were </a:t>
            </a:r>
            <a:r>
              <a:rPr lang="en-US" dirty="0" smtClean="0">
                <a:solidFill>
                  <a:schemeClr val="tx2"/>
                </a:solidFill>
              </a:rPr>
              <a:t>ignored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EIA </a:t>
            </a:r>
            <a:r>
              <a:rPr lang="en-US" dirty="0" smtClean="0">
                <a:solidFill>
                  <a:schemeClr val="tx2"/>
                </a:solidFill>
              </a:rPr>
              <a:t>used down-stream decision making approach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individual </a:t>
            </a:r>
            <a:r>
              <a:rPr lang="en-US" dirty="0">
                <a:solidFill>
                  <a:schemeClr val="tx2"/>
                </a:solidFill>
              </a:rPr>
              <a:t>projects, especially after deciding the site</a:t>
            </a:r>
            <a:r>
              <a:rPr lang="en-US" dirty="0" smtClean="0">
                <a:solidFill>
                  <a:schemeClr val="tx2"/>
                </a:solidFill>
              </a:rPr>
              <a:t>, technology </a:t>
            </a:r>
            <a:r>
              <a:rPr lang="en-US" dirty="0">
                <a:solidFill>
                  <a:schemeClr val="tx2"/>
                </a:solidFill>
              </a:rPr>
              <a:t>and </a:t>
            </a:r>
            <a:r>
              <a:rPr lang="en-US" dirty="0" smtClean="0">
                <a:solidFill>
                  <a:schemeClr val="tx2"/>
                </a:solidFill>
              </a:rPr>
              <a:t>fuel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thermal </a:t>
            </a:r>
            <a:r>
              <a:rPr lang="en-US" dirty="0">
                <a:solidFill>
                  <a:schemeClr val="tx2"/>
                </a:solidFill>
              </a:rPr>
              <a:t>power stations using </a:t>
            </a:r>
            <a:r>
              <a:rPr lang="en-US" dirty="0" smtClean="0">
                <a:solidFill>
                  <a:schemeClr val="tx2"/>
                </a:solidFill>
              </a:rPr>
              <a:t>high-</a:t>
            </a:r>
            <a:r>
              <a:rPr lang="en-US" dirty="0" err="1" smtClean="0">
                <a:solidFill>
                  <a:schemeClr val="tx2"/>
                </a:solidFill>
              </a:rPr>
              <a:t>sulphur</a:t>
            </a:r>
            <a:r>
              <a:rPr lang="en-US" dirty="0" smtClean="0">
                <a:solidFill>
                  <a:schemeClr val="tx2"/>
                </a:solidFill>
              </a:rPr>
              <a:t> furnace </a:t>
            </a:r>
            <a:r>
              <a:rPr lang="en-US" dirty="0">
                <a:solidFill>
                  <a:schemeClr val="tx2"/>
                </a:solidFill>
              </a:rPr>
              <a:t>oil became clustered in one city and added to the already polluted </a:t>
            </a:r>
            <a:r>
              <a:rPr lang="en-US" dirty="0" smtClean="0">
                <a:solidFill>
                  <a:schemeClr val="tx2"/>
                </a:solidFill>
              </a:rPr>
              <a:t>air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Alternatively, they were developed in a scattered way in remote places, which made </a:t>
            </a:r>
            <a:r>
              <a:rPr lang="en-US" dirty="0" smtClean="0">
                <a:solidFill>
                  <a:schemeClr val="tx2"/>
                </a:solidFill>
              </a:rPr>
              <a:t>it difficult </a:t>
            </a:r>
            <a:r>
              <a:rPr lang="en-US" dirty="0">
                <a:solidFill>
                  <a:schemeClr val="tx2"/>
                </a:solidFill>
              </a:rPr>
              <a:t>to connect them with the national grid </a:t>
            </a:r>
            <a:r>
              <a:rPr lang="en-US" dirty="0" smtClean="0">
                <a:solidFill>
                  <a:schemeClr val="tx2"/>
                </a:solidFill>
              </a:rPr>
              <a:t>system</a:t>
            </a:r>
          </a:p>
          <a:p>
            <a:pPr algn="just"/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Key costs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Increased </a:t>
            </a:r>
            <a:r>
              <a:rPr lang="en-US" dirty="0">
                <a:solidFill>
                  <a:schemeClr val="tx2"/>
                </a:solidFill>
              </a:rPr>
              <a:t>pollution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Relocation </a:t>
            </a:r>
            <a:r>
              <a:rPr lang="en-US" dirty="0">
                <a:solidFill>
                  <a:schemeClr val="tx2"/>
                </a:solidFill>
              </a:rPr>
              <a:t>of plants – following public pressure and lobbying – at considerable </a:t>
            </a:r>
            <a:r>
              <a:rPr lang="en-US" dirty="0" smtClean="0">
                <a:solidFill>
                  <a:schemeClr val="tx2"/>
                </a:solidFill>
              </a:rPr>
              <a:t>cost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Delayed </a:t>
            </a:r>
            <a:r>
              <a:rPr lang="en-US" dirty="0">
                <a:solidFill>
                  <a:schemeClr val="tx2"/>
                </a:solidFill>
              </a:rPr>
              <a:t>delivery of energy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794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The Circular Debt of Pakistan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452596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dirty="0">
                <a:solidFill>
                  <a:schemeClr val="tx2"/>
                </a:solidFill>
              </a:rPr>
              <a:t>According to </a:t>
            </a:r>
            <a:r>
              <a:rPr lang="en-US" dirty="0" smtClean="0">
                <a:solidFill>
                  <a:schemeClr val="tx2"/>
                </a:solidFill>
              </a:rPr>
              <a:t>USAID </a:t>
            </a:r>
            <a:r>
              <a:rPr lang="en-US" dirty="0">
                <a:solidFill>
                  <a:schemeClr val="tx2"/>
                </a:solidFill>
              </a:rPr>
              <a:t>report on the </a:t>
            </a:r>
            <a:r>
              <a:rPr lang="en-US" dirty="0" smtClean="0">
                <a:solidFill>
                  <a:schemeClr val="tx2"/>
                </a:solidFill>
              </a:rPr>
              <a:t>Causes </a:t>
            </a:r>
            <a:r>
              <a:rPr lang="en-US" dirty="0">
                <a:solidFill>
                  <a:schemeClr val="tx2"/>
                </a:solidFill>
              </a:rPr>
              <a:t>and Impacts of Power Sector Circular Debt in Pakistan </a:t>
            </a:r>
            <a:endParaRPr lang="en-US" dirty="0" smtClean="0">
              <a:solidFill>
                <a:schemeClr val="tx2"/>
              </a:solidFill>
            </a:endParaRP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in 2008, </a:t>
            </a:r>
            <a:r>
              <a:rPr lang="en-US" dirty="0">
                <a:solidFill>
                  <a:schemeClr val="tx2"/>
                </a:solidFill>
              </a:rPr>
              <a:t>the circular debt was </a:t>
            </a:r>
            <a:r>
              <a:rPr lang="en-US" dirty="0" err="1" smtClean="0">
                <a:solidFill>
                  <a:schemeClr val="tx2"/>
                </a:solidFill>
              </a:rPr>
              <a:t>Rs</a:t>
            </a:r>
            <a:r>
              <a:rPr lang="en-US" dirty="0" smtClean="0">
                <a:solidFill>
                  <a:schemeClr val="tx2"/>
                </a:solidFill>
              </a:rPr>
              <a:t> 161.21 </a:t>
            </a:r>
            <a:r>
              <a:rPr lang="en-US" dirty="0">
                <a:solidFill>
                  <a:schemeClr val="tx2"/>
                </a:solidFill>
              </a:rPr>
              <a:t>billion </a:t>
            </a:r>
            <a:endParaRPr lang="en-US" dirty="0" smtClean="0">
              <a:solidFill>
                <a:schemeClr val="tx2"/>
              </a:solidFill>
            </a:endParaRP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increased </a:t>
            </a:r>
            <a:r>
              <a:rPr lang="en-US" dirty="0">
                <a:solidFill>
                  <a:schemeClr val="tx2"/>
                </a:solidFill>
              </a:rPr>
              <a:t>to </a:t>
            </a:r>
            <a:r>
              <a:rPr lang="en-US" dirty="0" err="1" smtClean="0">
                <a:solidFill>
                  <a:schemeClr val="tx2"/>
                </a:solidFill>
              </a:rPr>
              <a:t>Rs</a:t>
            </a:r>
            <a:r>
              <a:rPr lang="en-US" dirty="0" smtClean="0">
                <a:solidFill>
                  <a:schemeClr val="tx2"/>
                </a:solidFill>
              </a:rPr>
              <a:t> 235.65 </a:t>
            </a:r>
            <a:r>
              <a:rPr lang="en-US" dirty="0">
                <a:solidFill>
                  <a:schemeClr val="tx2"/>
                </a:solidFill>
              </a:rPr>
              <a:t>billion in </a:t>
            </a:r>
            <a:r>
              <a:rPr lang="en-US" dirty="0" smtClean="0">
                <a:solidFill>
                  <a:schemeClr val="tx2"/>
                </a:solidFill>
              </a:rPr>
              <a:t>2009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circular </a:t>
            </a:r>
            <a:r>
              <a:rPr lang="en-US" dirty="0">
                <a:solidFill>
                  <a:schemeClr val="tx2"/>
                </a:solidFill>
              </a:rPr>
              <a:t>debt in 2010 increased to </a:t>
            </a:r>
            <a:r>
              <a:rPr lang="en-US" dirty="0" err="1" smtClean="0">
                <a:solidFill>
                  <a:schemeClr val="tx2"/>
                </a:solidFill>
              </a:rPr>
              <a:t>Rs</a:t>
            </a:r>
            <a:r>
              <a:rPr lang="en-US" dirty="0" smtClean="0">
                <a:solidFill>
                  <a:schemeClr val="tx2"/>
                </a:solidFill>
              </a:rPr>
              <a:t> 365.66 </a:t>
            </a:r>
            <a:r>
              <a:rPr lang="en-US" dirty="0">
                <a:solidFill>
                  <a:schemeClr val="tx2"/>
                </a:solidFill>
              </a:rPr>
              <a:t>billion </a:t>
            </a:r>
            <a:endParaRPr lang="en-US" dirty="0" smtClean="0">
              <a:solidFill>
                <a:schemeClr val="tx2"/>
              </a:solidFill>
            </a:endParaRP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in </a:t>
            </a:r>
            <a:r>
              <a:rPr lang="en-US" dirty="0">
                <a:solidFill>
                  <a:schemeClr val="tx2"/>
                </a:solidFill>
              </a:rPr>
              <a:t>2011, this amount swelled to </a:t>
            </a:r>
            <a:r>
              <a:rPr lang="en-US" dirty="0" err="1">
                <a:solidFill>
                  <a:schemeClr val="tx2"/>
                </a:solidFill>
              </a:rPr>
              <a:t>Rs</a:t>
            </a:r>
            <a:r>
              <a:rPr lang="en-US" dirty="0">
                <a:solidFill>
                  <a:schemeClr val="tx2"/>
                </a:solidFill>
              </a:rPr>
              <a:t> 537.53 </a:t>
            </a:r>
            <a:r>
              <a:rPr lang="en-US" dirty="0" smtClean="0">
                <a:solidFill>
                  <a:schemeClr val="tx2"/>
                </a:solidFill>
              </a:rPr>
              <a:t>billion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During </a:t>
            </a:r>
            <a:r>
              <a:rPr lang="en-US" dirty="0">
                <a:solidFill>
                  <a:schemeClr val="tx2"/>
                </a:solidFill>
              </a:rPr>
              <a:t>the current fiscal year circular debt increased to </a:t>
            </a:r>
            <a:r>
              <a:rPr lang="en-US" dirty="0" err="1" smtClean="0">
                <a:solidFill>
                  <a:schemeClr val="tx2"/>
                </a:solidFill>
              </a:rPr>
              <a:t>Rs</a:t>
            </a:r>
            <a:r>
              <a:rPr lang="en-US" dirty="0" smtClean="0">
                <a:solidFill>
                  <a:schemeClr val="tx2"/>
                </a:solidFill>
              </a:rPr>
              <a:t> 872.41 billion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8194" name="Picture 2" descr="D:\Public Health Engineering (PHE)\Pictures\EIA\circular-debt-of-pakista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246" y="1676400"/>
            <a:ext cx="356833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538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Policy SEA Process Steps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08" y="1885950"/>
            <a:ext cx="8461491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48</a:t>
            </a:fld>
            <a:endParaRPr lang="en-US"/>
          </a:p>
        </p:txBody>
      </p:sp>
      <p:pic>
        <p:nvPicPr>
          <p:cNvPr id="8" name="Picture 7" descr="E:\Sajeela Ghaffar\project docs 250709\new lin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799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Conceptual Model of SEA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1"/>
            <a:ext cx="7315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49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542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What EIA can do?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Modify and improve </a:t>
            </a:r>
            <a:r>
              <a:rPr lang="en-US" b="1" dirty="0">
                <a:solidFill>
                  <a:schemeClr val="tx2"/>
                </a:solidFill>
              </a:rPr>
              <a:t>design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Ensure </a:t>
            </a:r>
            <a:r>
              <a:rPr lang="en-US" dirty="0">
                <a:solidFill>
                  <a:schemeClr val="tx2"/>
                </a:solidFill>
              </a:rPr>
              <a:t>efficient </a:t>
            </a:r>
            <a:r>
              <a:rPr lang="en-US" b="1" dirty="0">
                <a:solidFill>
                  <a:schemeClr val="tx2"/>
                </a:solidFill>
              </a:rPr>
              <a:t>resource use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Enhance </a:t>
            </a:r>
            <a:r>
              <a:rPr lang="en-US" b="1" dirty="0">
                <a:solidFill>
                  <a:schemeClr val="tx2"/>
                </a:solidFill>
              </a:rPr>
              <a:t>social aspects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Identify </a:t>
            </a:r>
            <a:r>
              <a:rPr lang="en-US" dirty="0">
                <a:solidFill>
                  <a:schemeClr val="tx2"/>
                </a:solidFill>
              </a:rPr>
              <a:t>measures for </a:t>
            </a:r>
            <a:r>
              <a:rPr lang="en-US" b="1" dirty="0">
                <a:solidFill>
                  <a:schemeClr val="tx2"/>
                </a:solidFill>
              </a:rPr>
              <a:t>monitoring and managing </a:t>
            </a:r>
            <a:r>
              <a:rPr lang="en-US" dirty="0">
                <a:solidFill>
                  <a:schemeClr val="tx2"/>
                </a:solidFill>
              </a:rPr>
              <a:t>impacts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Inform </a:t>
            </a:r>
            <a:r>
              <a:rPr lang="en-US" b="1" dirty="0">
                <a:solidFill>
                  <a:schemeClr val="tx2"/>
                </a:solidFill>
              </a:rPr>
              <a:t>decision-making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Provide </a:t>
            </a:r>
            <a:r>
              <a:rPr lang="en-US" b="1" dirty="0">
                <a:solidFill>
                  <a:schemeClr val="tx2"/>
                </a:solidFill>
              </a:rPr>
              <a:t>justification </a:t>
            </a:r>
            <a:r>
              <a:rPr lang="en-US" dirty="0">
                <a:solidFill>
                  <a:schemeClr val="tx2"/>
                </a:solidFill>
              </a:rPr>
              <a:t>for a proposal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295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Reducing Emissions from Deforestation and Degradation (</a:t>
            </a:r>
            <a:r>
              <a:rPr lang="en-US" dirty="0" smtClean="0">
                <a:solidFill>
                  <a:schemeClr val="tx2"/>
                </a:solidFill>
              </a:rPr>
              <a:t>REDD+)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50</a:t>
            </a:fld>
            <a:endParaRPr lang="en-US"/>
          </a:p>
        </p:txBody>
      </p:sp>
      <p:pic>
        <p:nvPicPr>
          <p:cNvPr id="14338" name="Picture 2" descr="D:\Public Health Engineering (PHE)\Pictures\RE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7" y="2057400"/>
            <a:ext cx="5419725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:\Sajeela Ghaffar\project docs 250709\new lin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738313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07850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Thank You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6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32766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093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Origin of EIA in Pakistan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chemeClr val="tx2"/>
                </a:solidFill>
              </a:rPr>
              <a:t>The EIA process was strengthened under Section 12 of </a:t>
            </a:r>
            <a:r>
              <a:rPr lang="en-US" dirty="0" smtClean="0">
                <a:solidFill>
                  <a:schemeClr val="tx2"/>
                </a:solidFill>
              </a:rPr>
              <a:t>Pakistan Environment Protection Act (PEPA), 1997</a:t>
            </a:r>
            <a:endParaRPr lang="en-US" dirty="0">
              <a:solidFill>
                <a:schemeClr val="tx2"/>
              </a:solidFill>
            </a:endParaRPr>
          </a:p>
          <a:p>
            <a:pPr algn="just"/>
            <a:r>
              <a:rPr lang="en-US" dirty="0">
                <a:solidFill>
                  <a:schemeClr val="tx2"/>
                </a:solidFill>
              </a:rPr>
              <a:t>Guidelines were prepared with a thorough consultative process </a:t>
            </a:r>
            <a:r>
              <a:rPr lang="en-US" dirty="0" smtClean="0">
                <a:solidFill>
                  <a:schemeClr val="tx2"/>
                </a:solidFill>
              </a:rPr>
              <a:t>with the stakeholders</a:t>
            </a:r>
            <a:endParaRPr lang="en-US" dirty="0">
              <a:solidFill>
                <a:schemeClr val="tx2"/>
              </a:solidFill>
            </a:endParaRP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Initial Environmental  Examination IEE/EIA </a:t>
            </a:r>
            <a:r>
              <a:rPr lang="en-US" dirty="0">
                <a:solidFill>
                  <a:schemeClr val="tx2"/>
                </a:solidFill>
              </a:rPr>
              <a:t>Regulations, 2000 notified.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57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Pakistan Environmental Protection Act 1997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4093"/>
            <a:ext cx="8229600" cy="437207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 smtClean="0">
                <a:solidFill>
                  <a:schemeClr val="tx2"/>
                </a:solidFill>
              </a:rPr>
              <a:t>Penalties</a:t>
            </a:r>
          </a:p>
          <a:p>
            <a:pPr algn="just"/>
            <a:r>
              <a:rPr lang="en-US" dirty="0" err="1" smtClean="0">
                <a:solidFill>
                  <a:schemeClr val="tx2"/>
                </a:solidFill>
              </a:rPr>
              <a:t>Upto</a:t>
            </a:r>
            <a:r>
              <a:rPr lang="en-US" dirty="0" smtClean="0">
                <a:solidFill>
                  <a:schemeClr val="tx2"/>
                </a:solidFill>
              </a:rPr>
              <a:t> One Million Rupees (</a:t>
            </a:r>
            <a:r>
              <a:rPr lang="en-US" dirty="0" err="1" smtClean="0">
                <a:solidFill>
                  <a:schemeClr val="tx2"/>
                </a:solidFill>
              </a:rPr>
              <a:t>Rs</a:t>
            </a:r>
            <a:r>
              <a:rPr lang="en-US" dirty="0" smtClean="0">
                <a:solidFill>
                  <a:schemeClr val="tx2"/>
                </a:solidFill>
              </a:rPr>
              <a:t> 10,00,000) with a daily penalty of </a:t>
            </a:r>
            <a:r>
              <a:rPr lang="en-US" dirty="0" err="1" smtClean="0">
                <a:solidFill>
                  <a:schemeClr val="tx2"/>
                </a:solidFill>
              </a:rPr>
              <a:t>Rs</a:t>
            </a:r>
            <a:r>
              <a:rPr lang="en-US" dirty="0" smtClean="0">
                <a:solidFill>
                  <a:schemeClr val="tx2"/>
                </a:solidFill>
              </a:rPr>
              <a:t> 100,000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Environmental Tribunals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Judge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National Environmental Quality Standards (NEQS)</a:t>
            </a:r>
          </a:p>
          <a:p>
            <a:pPr algn="just"/>
            <a:r>
              <a:rPr lang="en-US" dirty="0" smtClean="0">
                <a:solidFill>
                  <a:schemeClr val="tx2"/>
                </a:solidFill>
              </a:rPr>
              <a:t>Arrest Warrants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432219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656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List </a:t>
            </a:r>
            <a:r>
              <a:rPr lang="en-US" dirty="0">
                <a:solidFill>
                  <a:schemeClr val="tx2"/>
                </a:solidFill>
              </a:rPr>
              <a:t>of Projects Requiring </a:t>
            </a:r>
            <a:r>
              <a:rPr lang="en-US" dirty="0" smtClean="0">
                <a:solidFill>
                  <a:schemeClr val="tx2"/>
                </a:solidFill>
              </a:rPr>
              <a:t>IEE/EIA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Agriculture, livestock and fisheries, etc.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Energy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Manufacturing and processing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Mining and mineral processing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Transport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Water management, dams, irrigation and flood protection</a:t>
            </a:r>
          </a:p>
          <a:p>
            <a:r>
              <a:rPr lang="en-US" sz="2800" dirty="0">
                <a:solidFill>
                  <a:schemeClr val="tx2"/>
                </a:solidFill>
              </a:rPr>
              <a:t>Waste Disposal</a:t>
            </a:r>
            <a:endParaRPr lang="en-US" sz="2800" dirty="0" smtClean="0">
              <a:solidFill>
                <a:schemeClr val="tx2"/>
              </a:solidFill>
            </a:endParaRPr>
          </a:p>
          <a:p>
            <a:r>
              <a:rPr lang="en-US" sz="2800" dirty="0">
                <a:solidFill>
                  <a:schemeClr val="tx2"/>
                </a:solidFill>
              </a:rPr>
              <a:t>Urban development and </a:t>
            </a:r>
            <a:r>
              <a:rPr lang="en-US" sz="2800" dirty="0" smtClean="0">
                <a:solidFill>
                  <a:schemeClr val="tx2"/>
                </a:solidFill>
              </a:rPr>
              <a:t>tourism</a:t>
            </a:r>
          </a:p>
          <a:p>
            <a:r>
              <a:rPr lang="en-US" sz="2800" dirty="0">
                <a:solidFill>
                  <a:schemeClr val="tx2"/>
                </a:solidFill>
              </a:rPr>
              <a:t>Environmentally sensitive </a:t>
            </a:r>
            <a:r>
              <a:rPr lang="en-US" sz="2800" dirty="0" smtClean="0">
                <a:solidFill>
                  <a:schemeClr val="tx2"/>
                </a:solidFill>
              </a:rPr>
              <a:t>areas</a:t>
            </a:r>
            <a:endParaRPr lang="en-US" sz="2800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 descr="E:\Sajeela Ghaffar\project docs 250709\new lin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440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FINANCIAL ASPECTS OF EIA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Impact Assessment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9C33A-F6F5-4C2D-B842-BDA20AFD095E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9" descr="E:\Sajeela Ghaffar\project docs 250709\new lin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9E9"/>
              </a:clrFrom>
              <a:clrTo>
                <a:srgbClr val="FFF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1143000"/>
            <a:ext cx="8153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615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1836</Words>
  <Application>Microsoft Office PowerPoint</Application>
  <PresentationFormat>On-screen Show (4:3)</PresentationFormat>
  <Paragraphs>389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Environmental Impact Assessment EIA</vt:lpstr>
      <vt:lpstr>Thought of the Day</vt:lpstr>
      <vt:lpstr>DOMAINS OF ENVIRONMENT</vt:lpstr>
      <vt:lpstr>Environmental Impact Assessment EIA</vt:lpstr>
      <vt:lpstr>What EIA can do?</vt:lpstr>
      <vt:lpstr>Origin of EIA in Pakistan</vt:lpstr>
      <vt:lpstr>Pakistan Environmental Protection Act 1997</vt:lpstr>
      <vt:lpstr>List of Projects Requiring IEE/EIA</vt:lpstr>
      <vt:lpstr>FINANCIAL ASPECTS OF EIA</vt:lpstr>
      <vt:lpstr>Description of a Project</vt:lpstr>
      <vt:lpstr>EIA processes in sequences of application</vt:lpstr>
      <vt:lpstr>Screening</vt:lpstr>
      <vt:lpstr>Project Scoping</vt:lpstr>
      <vt:lpstr>Baseline Data Collection</vt:lpstr>
      <vt:lpstr>Identification of Environmental Impacts</vt:lpstr>
      <vt:lpstr>Impact Prediction Comparison of Alternatives</vt:lpstr>
      <vt:lpstr>Comparison of Alternatives</vt:lpstr>
      <vt:lpstr>ANALYSIS OF ALTERNATIVES</vt:lpstr>
      <vt:lpstr>Lahore Sports City</vt:lpstr>
      <vt:lpstr>Lahore Sports City (Site Screening Criteria)</vt:lpstr>
      <vt:lpstr>Site Options</vt:lpstr>
      <vt:lpstr>Key elements for assessing impact significance</vt:lpstr>
      <vt:lpstr>Mitigation Measures</vt:lpstr>
      <vt:lpstr>Mitigation Measures</vt:lpstr>
      <vt:lpstr>Public Consultation and Participation</vt:lpstr>
      <vt:lpstr>Methods for stakeholder involvement</vt:lpstr>
      <vt:lpstr>Environmental Monitoring</vt:lpstr>
      <vt:lpstr>Principles of Monitoring</vt:lpstr>
      <vt:lpstr>Types of Monitoring</vt:lpstr>
      <vt:lpstr>Environmental Auditing</vt:lpstr>
      <vt:lpstr>Types of Audit</vt:lpstr>
      <vt:lpstr>Environmental Auditing Plan</vt:lpstr>
      <vt:lpstr>Public Hearing</vt:lpstr>
      <vt:lpstr>Public Hearing</vt:lpstr>
      <vt:lpstr>Transplantation of Trees</vt:lpstr>
      <vt:lpstr>Transplantation of Trees</vt:lpstr>
      <vt:lpstr>Mangla Dam Raising Project</vt:lpstr>
      <vt:lpstr>EIA Flow Chart</vt:lpstr>
      <vt:lpstr>Strategic Environment Assessment SEA</vt:lpstr>
      <vt:lpstr>Strategic Environmental Assessment SEA</vt:lpstr>
      <vt:lpstr>PowerPoint Presentation</vt:lpstr>
      <vt:lpstr>Tools for predicting environmental and socio-economic effects</vt:lpstr>
      <vt:lpstr>Tools for analyzing and comparing options</vt:lpstr>
      <vt:lpstr>A continuum of SEA application</vt:lpstr>
      <vt:lpstr>SEA benefits at a glance</vt:lpstr>
      <vt:lpstr>Thermal Power Generation Policy, Pakistan: an early SEA would have helped</vt:lpstr>
      <vt:lpstr>The Circular Debt of Pakistan</vt:lpstr>
      <vt:lpstr>Policy SEA Process Steps</vt:lpstr>
      <vt:lpstr>Conceptual Model of SEA</vt:lpstr>
      <vt:lpstr>Reducing Emissions from Deforestation and Degradation (REDD+)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Impact Assessment EIA</dc:title>
  <dc:creator>Lokhaze</dc:creator>
  <cp:lastModifiedBy>Lokhaze</cp:lastModifiedBy>
  <cp:revision>49</cp:revision>
  <dcterms:created xsi:type="dcterms:W3CDTF">2013-05-12T15:18:57Z</dcterms:created>
  <dcterms:modified xsi:type="dcterms:W3CDTF">2013-05-14T20:05:20Z</dcterms:modified>
</cp:coreProperties>
</file>